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45"/>
  </p:notesMasterIdLst>
  <p:sldIdLst>
    <p:sldId id="257" r:id="rId2"/>
    <p:sldId id="259" r:id="rId3"/>
    <p:sldId id="268" r:id="rId4"/>
    <p:sldId id="275" r:id="rId5"/>
    <p:sldId id="260" r:id="rId6"/>
    <p:sldId id="261" r:id="rId7"/>
    <p:sldId id="269" r:id="rId8"/>
    <p:sldId id="262" r:id="rId9"/>
    <p:sldId id="276" r:id="rId10"/>
    <p:sldId id="270" r:id="rId11"/>
    <p:sldId id="277" r:id="rId12"/>
    <p:sldId id="263" r:id="rId13"/>
    <p:sldId id="278" r:id="rId14"/>
    <p:sldId id="271" r:id="rId15"/>
    <p:sldId id="264" r:id="rId16"/>
    <p:sldId id="272" r:id="rId17"/>
    <p:sldId id="309" r:id="rId18"/>
    <p:sldId id="265" r:id="rId19"/>
    <p:sldId id="274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9" r:id="rId31"/>
    <p:sldId id="300" r:id="rId32"/>
    <p:sldId id="301" r:id="rId33"/>
    <p:sldId id="302" r:id="rId34"/>
    <p:sldId id="303" r:id="rId35"/>
    <p:sldId id="310" r:id="rId36"/>
    <p:sldId id="304" r:id="rId37"/>
    <p:sldId id="305" r:id="rId38"/>
    <p:sldId id="306" r:id="rId39"/>
    <p:sldId id="307" r:id="rId40"/>
    <p:sldId id="308" r:id="rId41"/>
    <p:sldId id="298" r:id="rId42"/>
    <p:sldId id="295" r:id="rId43"/>
    <p:sldId id="296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pos="2880">
          <p15:clr>
            <a:srgbClr val="A4A3A4"/>
          </p15:clr>
        </p15:guide>
        <p15:guide id="5" pos="288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7"/>
    <p:restoredTop sz="94479"/>
  </p:normalViewPr>
  <p:slideViewPr>
    <p:cSldViewPr>
      <p:cViewPr>
        <p:scale>
          <a:sx n="100" d="100"/>
          <a:sy n="100" d="100"/>
        </p:scale>
        <p:origin x="1584" y="232"/>
      </p:cViewPr>
      <p:guideLst>
        <p:guide orient="horz" pos="2160"/>
        <p:guide orient="horz" pos="4176"/>
        <p:guide orient="horz" pos="1008"/>
        <p:guide pos="2880"/>
        <p:guide pos="288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6D4798C-58CB-454F-A5F8-0FF5107DB1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98F17DD8-8F73-B04A-919D-7FCCB1B2124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594A5E95-123E-AA4D-AC23-16E96111351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4814DFF-B167-6F4B-AA13-45159ECD9C5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789ECE59-3EE1-6240-A4F2-76218DE532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291669D-A1E0-0743-969C-777C058E44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Times" pitchFamily="2" charset="0"/>
              </a:defRPr>
            </a:lvl1pPr>
          </a:lstStyle>
          <a:p>
            <a:fld id="{C99073A3-2272-D146-B830-7206944CD08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334302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D1AEF45F-3C0C-EE46-9F7C-352EC75C98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8C10D17E-ED99-5A4D-9373-77ADF893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4A1C8342-E9AD-BF4D-B2BC-231673EB2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B75E5A4-34B6-0745-B600-92B55CD6CEFB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46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A1CDAF3A-B731-824D-A0C7-E5EA9CF170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B09C3F7B-F654-BE43-98C4-2CB00E10B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8E77803C-5CE4-9141-B91A-1D4DAFFAA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CE07482-8794-C842-8E21-57AFFDD1AD65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0835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240B6933-3723-CD45-8290-E5448EA60C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C8640E74-7B80-6442-8118-E55CBD573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1413C18C-C705-614B-8C91-78BFB1FFD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AFEF55-D1FD-234E-9A36-E981863E1D13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3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71122719-FF74-484A-AB05-A4297551A9D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0861AFB5-AF8B-AE46-8441-97612C4BE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1D9ECAA7-28E5-124E-B8BC-384EB48EA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C9D18C-9A61-D345-A854-D4A36E5E90E6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4450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B45714A9-6C0D-3942-A919-A209DBE1E3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00BE370-4F59-8946-8660-4F29F7128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8C689F2F-4762-EB41-9E05-160B3A7CC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FD30806-2574-F543-ADCF-048D316537F9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0240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43A3C844-9549-7F42-AF85-A44C46AA3A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2E820013-33BC-2D43-B198-F006CDD8D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CF4FD33C-A04C-1448-86B2-F6DCB80D8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9A3C5B9-6048-9E4A-83A8-E1722B47EA1B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8745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1AF128BF-0633-C849-B0DF-CD906D6A01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FBD5CBF1-671E-724F-973A-852E1A0A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D445D991-24A8-794D-8C52-2931674BE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A190F15-B2ED-114C-B13E-BFC6A2D38F29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3803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158E990F-A97D-8D47-B4E0-92AB109792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A554F042-D3F0-D74C-A74E-7917AB0D2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4371A3CA-413C-504F-9D2C-E752C4A8F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F221B25-87F6-2342-92ED-48404FAAEDB2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9940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815F4860-31EC-9045-B1E7-616493C94B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552EE559-C820-B940-AEA5-B5F0D9728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B09B4AAF-40A7-B248-8578-D0B0434B0B58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EB584832-770E-8640-BB44-B7FD664DB533}" type="slidenum">
              <a:rPr lang="en-US" altLang="en-US" b="0" i="0"/>
              <a:pPr algn="r">
                <a:spcBef>
                  <a:spcPct val="0"/>
                </a:spcBef>
              </a:pPr>
              <a:t>17</a:t>
            </a:fld>
            <a:endParaRPr lang="en-US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826530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BF285C40-6D45-E744-807A-05D177C117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90F5F181-ACA5-514E-A6A8-BDB463F8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86250E56-B5A8-524E-B899-298DE05DB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C87B057-C5C0-5E46-89D1-283BE1582AA6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0948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FC2D3797-BC28-5042-921D-D4146D936D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EFAE831B-DB11-8C4A-952F-E5E2644AE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CEED3415-61E6-544E-8B48-5D97775C4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A4C376-F5EE-6549-B89B-E6AD00E876F5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094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CDECD25D-9EED-DB40-9D22-A6A23E2301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3A465F85-EBCA-EF48-BE95-7491544C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CB830A0E-FF1F-AA4F-981A-DD1583B63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9B59A7E-5188-A544-B606-944DD1263E14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3302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A3E30A5D-3CC2-B346-9A1F-491F3CF386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DCF2EB10-F0B6-A04F-BB8E-25C0650C3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E493A264-3613-CB44-B300-63D0416B0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B24C5D-3DC8-A943-96ED-6511F3286E70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786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679E9C8-1A7C-964B-A859-D147A253F1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1DA9D42C-3408-C142-8E82-619172EA2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779E8B23-2B45-C14D-8284-8BC24F047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073F89-D490-0A40-9AD1-956363087BF6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3613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54538573-C55C-6840-ACE3-333908AB64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B734D614-5E1A-2442-A06E-74D8F856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8FA58C3B-1CDB-E44C-97AF-FFAB69CA3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FFC6F85-F344-B14C-9948-54AC34835673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315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D869C283-55EA-7843-8C79-81F5B5367F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F19E5691-66A4-5048-A70B-AAB698A8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970E91B0-9210-3241-99AF-4A00F415A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2FA6B2-E155-9D42-B908-6D8A4847F07E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714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CA5FCA1A-0705-8A45-A398-892D09FAFA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05874F90-9629-4A4E-9338-9FF444E26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926064A1-C5DB-3342-B225-BA2156F54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CAB2491-0F3D-734B-A83F-617FE4F69CAA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7735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824E31E2-0353-034B-AB5F-01BFF242F1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2C805E97-9754-9D4E-B061-CEBC1B13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4CF0446C-F5E0-F149-ADAD-207F62E7C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C4CE7F0-750E-404F-84AD-224B809BA9D9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2563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5CD2E02D-63BA-3F4B-889E-6F4DDF5F48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0DDDD3E5-2EBC-CF42-85D1-88B8EFEB9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C230ADF4-F793-9346-AD4F-855AC9059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C1CC514-F326-9243-B0F5-9AAD715EC8C5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8638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D5CBED35-E573-564B-A28C-BC99DDAF8D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62CCD55E-9C07-D34A-AAB1-B8677A936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14B7C825-ACEF-AD4D-94B0-5040D5EBD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ABFB8E1-F749-914E-9760-0F5FCBD3B100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1323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6DE2B882-F838-004C-8B4F-D586173043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36748BDF-00DF-074F-A547-B62DD4223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42340DA9-C32D-8345-84D9-FC94CB611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E50326-4AA2-AA4E-8577-7F6545BC4D32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0146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9372F4D9-61DF-9740-9122-1AD74AD020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2E3A7717-1ADC-4B47-AD2F-78C5F5401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6817CBF0-FD76-C342-BEED-3D5D414F4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2DB438F-563F-0149-9D99-A17C8BFCCA76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278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27B1FD00-C1F4-654E-9508-F391019B45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2CE52730-DE2C-0745-881D-3979A3303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0CFE4BDE-F645-D341-8EDC-C79DA9EDB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20C29B-A7F8-0948-89A0-C40EB4D66087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487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2DA0858D-D4AF-FC4A-A370-CEBB700C56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D9F256F1-80C0-FB48-A0A8-0C942F34D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07A41D99-BFA8-0947-B73C-097EDD2C1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65A8E85-F6E9-024B-9292-50AC888038A3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6997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6149C3C8-FFFE-4F4D-A46D-51542BE0EE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3EF6167D-4A28-AA43-8166-863B321B6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CC739C1A-5336-5F4E-8733-D47F74E90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8A66E0-C081-3A4A-A479-4ABB3E432A7E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161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EBEB0AFA-C6CC-8941-BB25-30BEB1E04A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5F0B7164-0160-3544-8AA4-EED5EA04D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26A88897-FA66-F746-AD9C-EBA761F2E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012E76B-B785-BB42-B72E-B4407D1E12D7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390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095F8D85-46A2-1A42-A6EF-43E689E08E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74E30E91-5223-DC47-9BB0-500850AF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4E0973D4-B97E-A64B-91DB-75CA5901F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5317B07-1897-E94B-818C-43B5A3A5DE8B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34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52569CB1-C863-8849-AED2-3155592858B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239865A5-3EEA-A14C-B044-CC891DFE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731F6466-F140-1242-AB0D-3315211DA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9B11AFA-72E3-DA4A-A0AB-E4B2DCB04629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1955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4AE2A059-1F26-0F4C-9C1A-8FBC9B767F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1EAEC50E-8BFC-9E44-B5D4-4F236A18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ED8E3200-3499-0C4C-9187-E33E852AB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69C35AD-981F-7940-9284-10CB12302B25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3524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FE8748D9-FDA6-F142-834E-3057BA7627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B87226B9-760E-144B-BD85-7055D23DD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CDE95039-AFD7-2248-B00D-9A4FDF583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8BB590D-0A30-E345-A8E5-D414396A5756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1483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088236E6-94FA-4E44-9CE4-B0C40283D97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762800F8-5A42-C349-A65F-9C8FBCE06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79ACD037-200B-8A49-8397-747505D92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B26319E-9525-A943-A075-2CEC88014A57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0353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C3279C44-F48C-BD43-83C5-E225E9AA88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0866D16C-CB3F-414F-9C9C-602FEE4D9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70C7BF6F-D21C-3046-BD63-175E3ADB1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0B4AD-784E-924D-917B-5C414DA8D914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9204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E61C8529-2979-BF4A-8009-E8885D1A40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08154837-EAFE-694C-BB6E-D3AF1A278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E0AF7663-99DF-5E47-8A20-BD3707A05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0FBB2A7-E450-D64C-B215-7A6BDD87E8FF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110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E68F272D-2714-B744-855A-C24A97EFEE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CD65DC5D-E592-5142-AE46-6D6AE9F17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FE1DE5BF-1587-CC4B-9B0A-BEF3CD78D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6DB265-0EBF-8E4B-987F-4B0CFE1B447F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66409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ED1879EE-D1DA-A645-A4C2-DA17E6C9B0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C93E743F-6DDD-3B4B-BE82-F40E92743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42706269-ECAD-F446-BA79-34043C457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DAE228-1C88-7B4C-9E3D-3D6773C6311D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57180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6D5B92E6-5C1D-3F40-A2F1-20F0226C93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79683819-1CD3-9748-9167-721ACE64B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E39FF559-2B79-F144-99BA-F401B26DE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B4005F-B17A-1B4D-93FE-5B31E31ED754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7889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11AE7E8A-9D44-BF43-9117-894398C16C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C5771C13-F489-D547-91F5-A15C8C07D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C6ADFA00-BF9C-4343-937B-63F7BDF31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F7CE1E3-4752-414B-AA7E-409EA89CF547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1881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EF8520FF-BBA4-4942-B850-CBCD7FC837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68486DD8-EE1E-2D4D-9FB4-14BEB3A42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604B973D-A4C0-B848-9DF3-B196BA536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00FF99-2F2C-1045-9C71-48A9F9BB98CF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018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936DD538-4388-794D-984B-35F5AC0D33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E2DDA01D-EC92-424F-B074-CA9C4136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CF08AD7D-302A-7741-A170-2664DCDFB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BF87B1-CA09-EC4D-ABF2-A23B0EE4C6BA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0775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BAE8C75A-49FC-AE4F-A78F-3814E5F0DE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4E08227C-B025-A044-B3B1-3CB6B2FEE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E6EEE205-95F2-5F4E-B4FF-F1F9309FA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3C8F3F-CCEE-3146-A8AF-A6DE6F79E563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611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D70BB34F-E04F-E449-BE43-9D39CCC768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EACF0511-320E-5949-94E7-5FB778AE1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0C495EB4-C7AA-9D45-96D7-44251A787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3227CB4-4ECE-1542-8D5B-8605BFBFEFFD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1118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5D0EB76A-FDA7-8D47-B0A3-4F949FD9BB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D05354BA-898C-164E-86A1-73E2B5A46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93D2E72C-48E9-2140-9CEE-945CCE716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07108BF-9717-E840-8A2F-5170182A873B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593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CF8BC8A9-9301-A94E-AC3A-CD8ABA2F8E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628BED96-4647-9E4A-8641-BD79DF05B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33C991BF-60C6-DE49-A6F9-C0C4B2866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B9EF2A-194C-244F-89AB-EEFC23690114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708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7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B63B50-127C-E94E-982B-95D01322619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7785CE-2FEB-9946-8335-229F87CC8F7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762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5240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99E79C-BE30-7E41-B0CB-44743718C41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129526-E7C9-3A46-B4F5-3F9B906C8FB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923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C47AFF1-D427-0947-949B-9F9B6DF954D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CE56F6-AEF3-E04A-92EC-409E2325F25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657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226D3C-CDEA-1A45-A1BA-5C1340136E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9D8D05-8AF8-9B4E-9AA0-E21048831AB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777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BA112-9EDC-6A4B-9446-C5415925DD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1B5199-5070-F047-9D31-0BEC7B6FE6B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55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9C99F1-AA0F-3542-9623-180B48C31B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700B81-31F5-FC47-999B-1421C49BCC2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269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A7B5E4F-1C31-D24F-83C8-6B378A67F36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4C00D9-B2D5-7041-84C3-22B40C2E045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739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7B70490-5080-2D46-B682-5BFD4864F06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D15378-1FEA-8F4A-9AA6-B4B91CAE80B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636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19189-040A-D149-B323-590917EE8C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59A368-DAAE-4143-AC44-6923A6A50CC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6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E4570E-3E4A-7245-A7C8-15AA40E9E98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9AEA76-57C6-5C4C-BF61-5DBE258A2F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102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A487DF0-9A33-4D40-AEB5-7021D6C7D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D11DA2B-8EA1-B846-A366-D7BCB6BE7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F5682CA2-D4BD-FD41-B397-D6FF2450543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i="0"/>
            </a:lvl1pPr>
          </a:lstStyle>
          <a:p>
            <a:fld id="{C5ECB424-2590-AE45-96AF-4F0546C7B7D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6EF2FED-A800-3B47-9BF9-5379605AFF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1066800"/>
            <a:ext cx="4038600" cy="1470025"/>
          </a:xfrm>
        </p:spPr>
        <p:txBody>
          <a:bodyPr/>
          <a:lstStyle/>
          <a:p>
            <a:pPr eaLnBrk="1" hangingPunct="1"/>
            <a:r>
              <a:rPr lang="en-US" altLang="en-US" sz="4400" b="1" dirty="0">
                <a:ea typeface="ＭＳ Ｐゴシック" panose="020B0600070205080204" pitchFamily="34" charset="-128"/>
              </a:rPr>
              <a:t>Chapter</a:t>
            </a:r>
            <a:r>
              <a:rPr lang="en-US" altLang="en-US" sz="44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1" dirty="0">
                <a:ea typeface="ＭＳ Ｐゴシック" panose="020B0600070205080204" pitchFamily="34" charset="-128"/>
              </a:rPr>
              <a:t>14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CED733F-EC13-F44C-BC3E-8EC1077229F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" y="2362200"/>
            <a:ext cx="4114800" cy="2971800"/>
          </a:xfrm>
        </p:spPr>
        <p:txBody>
          <a:bodyPr/>
          <a:lstStyle/>
          <a:p>
            <a:pPr eaLnBrk="1" hangingPunct="1"/>
            <a:r>
              <a:rPr lang="en-US" altLang="en-US" sz="4400" b="0" dirty="0">
                <a:ea typeface="ＭＳ Ｐゴシック" panose="020B0600070205080204" pitchFamily="34" charset="-128"/>
              </a:rPr>
              <a:t>Simulation, Graphics,</a:t>
            </a:r>
            <a:r>
              <a:rPr lang="en-US" altLang="en-US" sz="4400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0" dirty="0">
                <a:ea typeface="ＭＳ Ｐゴシック" panose="020B0600070205080204" pitchFamily="34" charset="-128"/>
              </a:rPr>
              <a:t>and</a:t>
            </a:r>
            <a:r>
              <a:rPr lang="en-US" altLang="en-US" sz="4400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0" dirty="0">
                <a:ea typeface="ＭＳ Ｐゴシック" panose="020B0600070205080204" pitchFamily="34" charset="-128"/>
              </a:rPr>
              <a:t>Other</a:t>
            </a:r>
            <a:r>
              <a:rPr lang="en-US" altLang="en-US" sz="4400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0" dirty="0">
                <a:ea typeface="ＭＳ Ｐゴシック" panose="020B0600070205080204" pitchFamily="34" charset="-128"/>
              </a:rPr>
              <a:t>Applications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>
            <a:extLst>
              <a:ext uri="{FF2B5EF4-FFF2-40B4-BE49-F238E27FC236}">
                <a16:creationId xmlns:a16="http://schemas.microsoft.com/office/drawing/2014/main" id="{2B9CEBDE-ED66-9343-B2B6-AD81F24F8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DC896F8-C38C-A546-B79A-E9E4E222A528}" type="slidenum">
              <a:rPr lang="en-US" altLang="en-US" sz="1400"/>
              <a:pPr>
                <a:spcBef>
                  <a:spcPct val="0"/>
                </a:spcBef>
              </a:pPr>
              <a:t>10</a:t>
            </a:fld>
            <a:endParaRPr lang="en-US" altLang="en-US" sz="1400" dirty="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C53563E-F0D4-4244-8BF1-A0760716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Queuing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6C0572B9-BA30-384E-A9BB-DC33DC7F9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ea typeface="ＭＳ Ｐゴシック" panose="020B0600070205080204" pitchFamily="34" charset="-128"/>
              </a:rPr>
              <a:t>To construct a queuing model, we must know: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The number of events and how they affect the system in order to determine the rules of entity interaction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The number of servers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The distribution of arrival times in order to determine if an entity enters the system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The expected service time in order to determine the duration of an event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F34151FA-0738-AE48-B63E-351F520A3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EE5A64-EC60-2A42-B8A0-5B1C3AEB7D55}" type="slidenum">
              <a:rPr lang="en-US" altLang="en-US" sz="1400"/>
              <a:pPr>
                <a:spcBef>
                  <a:spcPct val="0"/>
                </a:spcBef>
              </a:pPr>
              <a:t>11</a:t>
            </a:fld>
            <a:endParaRPr lang="en-US" altLang="en-US" sz="1400" dirty="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EC2AE77F-00EE-A446-8921-752C7F13AA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Queuing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4)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148DB4DC-A70F-EA42-B42F-FE76BD7D8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altLang="en-US" i="1" dirty="0">
                <a:ea typeface="ＭＳ Ｐゴシック" panose="020B0600070205080204" pitchFamily="34" charset="-128"/>
              </a:rPr>
              <a:t>Given a hypothetical service station, what are: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i="1" dirty="0">
                <a:ea typeface="ＭＳ Ｐゴシック" panose="020B0600070205080204" pitchFamily="34" charset="-128"/>
              </a:rPr>
              <a:t>	The events?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i="1" dirty="0">
                <a:ea typeface="ＭＳ Ｐゴシック" panose="020B0600070205080204" pitchFamily="34" charset="-128"/>
              </a:rPr>
              <a:t>	The number of servers?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i="1" dirty="0">
                <a:ea typeface="ＭＳ Ｐゴシック" panose="020B0600070205080204" pitchFamily="34" charset="-128"/>
              </a:rPr>
              <a:t>How can you determine: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i="1" dirty="0">
                <a:ea typeface="ＭＳ Ｐゴシック" panose="020B0600070205080204" pitchFamily="34" charset="-128"/>
              </a:rPr>
              <a:t>	Distribution of arrival time?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i="1" dirty="0">
                <a:ea typeface="ＭＳ Ｐゴシック" panose="020B0600070205080204" pitchFamily="34" charset="-128"/>
              </a:rPr>
              <a:t>	Expected service time?</a:t>
            </a:r>
          </a:p>
          <a:p>
            <a:pPr marL="0" indent="0" eaLnBrk="1" hangingPunct="1">
              <a:lnSpc>
                <a:spcPct val="90000"/>
              </a:lnSpc>
            </a:pPr>
            <a:endParaRPr lang="en-US" altLang="en-US" i="1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1290EE6F-8D54-8748-9494-FAED1F902B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312F15C-02E9-E24F-BB5B-490A0743492A}" type="slidenum">
              <a:rPr lang="en-US" altLang="en-US" sz="1400"/>
              <a:pPr>
                <a:spcBef>
                  <a:spcPct val="0"/>
                </a:spcBef>
              </a:pPr>
              <a:t>12</a:t>
            </a:fld>
            <a:endParaRPr lang="en-US" altLang="en-US" sz="1400" dirty="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DD37B3CE-6B09-F44A-A8C7-A188718A54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Meteorological Models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2502110-50C9-7645-B8C7-5D718775C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/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Meteorological Models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/>
            <a:r>
              <a:rPr lang="en-US" altLang="en-US" dirty="0">
                <a:ea typeface="ＭＳ Ｐゴシック" panose="020B0600070205080204" pitchFamily="34" charset="-128"/>
              </a:rPr>
              <a:t>Models based on the time-dependent partial differential equations of fluid mechanics and thermodynamics</a:t>
            </a:r>
          </a:p>
          <a:p>
            <a:pPr marL="0" indent="0" eaLnBrk="1" hangingPunct="1"/>
            <a:r>
              <a:rPr lang="en-US" altLang="en-US" dirty="0">
                <a:ea typeface="ＭＳ Ｐゴシック" panose="020B0600070205080204" pitchFamily="34" charset="-128"/>
              </a:rPr>
              <a:t>Initial values for the variables are entered from observation, and the equations are solved to define the values of the variables at some later time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BA32EE63-646B-BB42-B092-B98956C61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834BD10-40C8-4849-A1B0-BB5F4E76D19F}" type="slidenum">
              <a:rPr lang="en-US" altLang="en-US" sz="1400"/>
              <a:pPr>
                <a:spcBef>
                  <a:spcPct val="0"/>
                </a:spcBef>
              </a:pPr>
              <a:t>13</a:t>
            </a:fld>
            <a:endParaRPr lang="en-US" altLang="en-US" sz="1400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94F500D2-A375-A040-97AA-2EB4A0E3B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Meteorological Models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4)</a:t>
            </a:r>
          </a:p>
        </p:txBody>
      </p:sp>
      <p:sp>
        <p:nvSpPr>
          <p:cNvPr id="15364" name="Rectangle 5">
            <a:extLst>
              <a:ext uri="{FF2B5EF4-FFF2-40B4-BE49-F238E27FC236}">
                <a16:creationId xmlns:a16="http://schemas.microsoft.com/office/drawing/2014/main" id="{F54CC4EB-8DB4-9E40-9C0F-D7B90FF1F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286000"/>
            <a:ext cx="17526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b="0" dirty="0"/>
              <a:t>How much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math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does it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take to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be a 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meteorologist?</a:t>
            </a:r>
          </a:p>
        </p:txBody>
      </p:sp>
      <p:pic>
        <p:nvPicPr>
          <p:cNvPr id="3" name="Picture 2" descr="For Pressure: Differentiation of pressure times the partial pressure with respect to the time equals negative m squared times of (differentiation of pressure times initial partial pressure over m with respect to x plus differentiation of pressure times final partial pressure over m with respect to y) minus differentiation of pressure times partial pressure of sigma with respect to sigma plus DIV of partial pressure. &#10;For temperature: Differentiation of pressure times the temperature with respect to time equals to negative m squared times of (differentiation of pressure times initial temperature over m with respect to x plus differentiation of pressure times final temperature over m with respect to y) minus differentiation of pressure times temperature of sigma with respect to sigma plus DIV of temperature. Where, DIV equals m squared times of (differentiation of pressure times u over m with respect to x plus differentiation of pressure times v over m with respect to y) plus differentiation of pressure times sigma with respect to sigma and sigma equals negative P0g over pressure times w minus m sigma over pressure times differentiation of pressure with respect to x times u minus m sigma over pressure times differentiation of partial pressure with respect to y times v. Where, u is the initial value and v is the final value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43456"/>
            <a:ext cx="4614672" cy="33710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4400" y="527021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b="0" i="0">
                <a:latin typeface="+mn-lt"/>
              </a:rPr>
              <a:t>Some of the complex equations used in meteorological models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CBFDF1AA-9A26-BC46-8CE7-97134BDFD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60F9B39-93DB-5D43-AFC2-93FE7E8EF69A}" type="slidenum">
              <a:rPr lang="en-US" altLang="en-US" sz="1400"/>
              <a:pPr>
                <a:spcBef>
                  <a:spcPct val="0"/>
                </a:spcBef>
              </a:pPr>
              <a:t>14</a:t>
            </a:fld>
            <a:endParaRPr lang="en-US" altLang="en-US" sz="1400" dirty="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F284E41-D09D-1F42-B151-4A30A9F3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Meteorological Models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3816A772-7C58-964A-ABAE-86771B13B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r>
              <a:rPr lang="en-US" altLang="en-US" dirty="0">
                <a:ea typeface="ＭＳ Ｐゴシック" panose="020B0600070205080204" pitchFamily="34" charset="-128"/>
              </a:rPr>
              <a:t>Computer models are designed to </a:t>
            </a:r>
            <a:r>
              <a:rPr lang="en-US" altLang="en-US" b="1" dirty="0">
                <a:ea typeface="ＭＳ Ｐゴシック" panose="020B0600070205080204" pitchFamily="34" charset="-128"/>
              </a:rPr>
              <a:t>aid</a:t>
            </a:r>
            <a:r>
              <a:rPr lang="en-US" altLang="en-US" dirty="0">
                <a:ea typeface="ＭＳ Ｐゴシック" panose="020B0600070205080204" pitchFamily="34" charset="-128"/>
              </a:rPr>
              <a:t> the weathercaster, not replace him or her.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The outputs from the computer models are predictions of the values of variables in the future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It is up to the weathercaster to determine what the values </a:t>
            </a:r>
            <a:r>
              <a:rPr lang="en-US" altLang="en-US" b="1" dirty="0">
                <a:ea typeface="ＭＳ Ｐゴシック" panose="020B0600070205080204" pitchFamily="34" charset="-128"/>
              </a:rPr>
              <a:t>mean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47157681-CDF1-BC46-82B0-BDD234401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BF8A09F-CAE1-BD48-A1FB-DFCAEFA06BC5}" type="slidenum">
              <a:rPr lang="en-US" altLang="en-US" sz="1400"/>
              <a:pPr>
                <a:spcBef>
                  <a:spcPct val="0"/>
                </a:spcBef>
              </a:pPr>
              <a:t>15</a:t>
            </a:fld>
            <a:endParaRPr lang="en-US" altLang="en-US" sz="14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11EC0823-D00F-B345-A7FD-0269852F8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Meteorological Models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(4 of 4)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96B8BA2-6F69-BF42-9C69-6CA714F37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Relocatable Models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Models applied to a moving target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Can you think of an example?</a:t>
            </a:r>
          </a:p>
          <a:p>
            <a:pPr eaLnBrk="1" hangingPunct="1"/>
            <a:r>
              <a:rPr lang="en-US" altLang="en-US" i="1" dirty="0">
                <a:ea typeface="ＭＳ Ｐゴシック" panose="020B0600070205080204" pitchFamily="34" charset="-128"/>
              </a:rPr>
              <a:t>	What is special about weather models?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2">
            <a:extLst>
              <a:ext uri="{FF2B5EF4-FFF2-40B4-BE49-F238E27FC236}">
                <a16:creationId xmlns:a16="http://schemas.microsoft.com/office/drawing/2014/main" id="{469B9D03-E95A-6243-A4D4-F8DAF9AA1D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2BF454-CF04-4643-8C55-9129AC0ABEDF}" type="slidenum">
              <a:rPr lang="en-US" altLang="en-US" sz="1400"/>
              <a:pPr>
                <a:spcBef>
                  <a:spcPct val="0"/>
                </a:spcBef>
              </a:pPr>
              <a:t>16</a:t>
            </a:fld>
            <a:endParaRPr lang="en-US" altLang="en-US" sz="1400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92A11C7-3153-8E46-8F05-2278898A7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Hurricane Tracking</a:t>
            </a:r>
          </a:p>
        </p:txBody>
      </p:sp>
      <p:sp>
        <p:nvSpPr>
          <p:cNvPr id="18436" name="Rectangle 6">
            <a:extLst>
              <a:ext uri="{FF2B5EF4-FFF2-40B4-BE49-F238E27FC236}">
                <a16:creationId xmlns:a16="http://schemas.microsoft.com/office/drawing/2014/main" id="{47F97DE1-9481-0444-BA36-A2A77E88E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905000"/>
            <a:ext cx="1981200" cy="198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b="0" i="0" dirty="0"/>
              <a:t>(GFDL) 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i="0" dirty="0"/>
              <a:t>Geophysical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i="0" dirty="0"/>
              <a:t> and Fluid 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i="0" dirty="0"/>
              <a:t>Dynamics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i="0" dirty="0"/>
              <a:t>Laboratory</a:t>
            </a:r>
          </a:p>
        </p:txBody>
      </p:sp>
      <p:pic>
        <p:nvPicPr>
          <p:cNvPr id="3" name="Picture 2" descr="The horizontal axis of the graph represents &quot;Forecast hours&quot; in hours ranging from 12 to 72 in increments of 12. The vertical axis represents &quot;Average track error&quot; in miles ranging from 50 to 400 in increments of 50. A line named &quot;GFDL&quot; starts at the origin and increases gradually through the following points: (24, 75), (36, 105), (48, 145), (60, 195), and (72, 215). Another shaded line named &quot;Other models&quot; starts at the point 50 at the vertical axis and the size of the line increases as it moves upwards. Note: All the points are marked approximately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4433454" cy="3745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5329023"/>
            <a:ext cx="335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i="0">
                <a:latin typeface="+mn-lt"/>
              </a:rPr>
              <a:t>Improvements in hurricane models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5726900"/>
            <a:ext cx="4343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i="0" dirty="0">
                <a:cs typeface="Arial" panose="020B0604020202020204" pitchFamily="34" charset="0"/>
              </a:rPr>
              <a:t>Reprinted, by permission, from the National Science and Technology Council, High Performance Computing and Communications: Advancing the Frontiers of Information Technology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2">
            <a:extLst>
              <a:ext uri="{FF2B5EF4-FFF2-40B4-BE49-F238E27FC236}">
                <a16:creationId xmlns:a16="http://schemas.microsoft.com/office/drawing/2014/main" id="{3B46D720-DEEB-D444-85A1-4846E125D823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9E3833E-18CC-E544-A0F5-E8F32185FCFB}" type="slidenum">
              <a:rPr lang="en-US" altLang="en-US" sz="1400" i="0"/>
              <a:pPr>
                <a:spcBef>
                  <a:spcPct val="0"/>
                </a:spcBef>
              </a:pPr>
              <a:t>17</a:t>
            </a:fld>
            <a:endParaRPr lang="en-US" altLang="en-US" sz="1400" i="0" dirty="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992BE9F6-2C7B-D340-8517-5116286AE0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Computational Biology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A59334E1-8EC6-5E45-A4C0-4D20DBB8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2600"/>
            <a:ext cx="8001000" cy="404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0" i="0" dirty="0">
                <a:latin typeface="Arial" charset="0"/>
                <a:ea typeface="ＭＳ Ｐゴシック" charset="0"/>
              </a:rPr>
              <a:t>An interdisciplinary field that applies techniques of computer science, applied mathematics, and statistics to problems in biology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endParaRPr lang="en-US" b="0" i="0" dirty="0">
              <a:latin typeface="Arial" charset="0"/>
              <a:ea typeface="ＭＳ Ｐゴシック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b="0" i="0" dirty="0">
                <a:latin typeface="Arial" charset="0"/>
                <a:ea typeface="ＭＳ Ｐゴシック" charset="0"/>
              </a:rPr>
              <a:t>Encompasses bioinformatics, computational biomodeling, computational genomics, molecular modeling, and protein structure prediction</a:t>
            </a:r>
          </a:p>
          <a:p>
            <a:pPr>
              <a:spcBef>
                <a:spcPct val="50000"/>
              </a:spcBef>
              <a:defRPr/>
            </a:pPr>
            <a:endParaRPr lang="en-US" b="0" i="0" dirty="0">
              <a:latin typeface="Arial" charset="0"/>
              <a:ea typeface="ＭＳ Ｐゴシック" charset="0"/>
            </a:endParaRPr>
          </a:p>
          <a:p>
            <a:pPr>
              <a:spcBef>
                <a:spcPct val="50000"/>
              </a:spcBef>
              <a:defRPr/>
            </a:pPr>
            <a:endParaRPr lang="en-US" b="0" i="0" dirty="0">
              <a:latin typeface="Arial" charset="0"/>
              <a:ea typeface="ＭＳ Ｐゴシック" charset="0"/>
            </a:endParaRPr>
          </a:p>
        </p:txBody>
      </p:sp>
      <p:sp>
        <p:nvSpPr>
          <p:cNvPr id="105480" name="Rectangle 8">
            <a:extLst>
              <a:ext uri="{FF2B5EF4-FFF2-40B4-BE49-F238E27FC236}">
                <a16:creationId xmlns:a16="http://schemas.microsoft.com/office/drawing/2014/main" id="{96759382-F115-604A-8232-586FB1543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876800"/>
            <a:ext cx="5562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ＭＳ Ｐゴシック" charset="0"/>
              </a:rPr>
              <a:t>Can you think of some recent successes?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63976274-5750-464D-90BC-FCA67B645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AA56FE-AA96-574C-9704-9345FF01F0AF}" type="slidenum">
              <a:rPr lang="en-US" altLang="en-US" sz="1400"/>
              <a:pPr>
                <a:spcBef>
                  <a:spcPct val="0"/>
                </a:spcBef>
              </a:pPr>
              <a:t>18</a:t>
            </a:fld>
            <a:endParaRPr lang="en-US" altLang="en-US" sz="1400" dirty="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E1EC751-E8C1-A946-B388-DDAAB50B9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Graphics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5)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0FBAEDE2-C86B-F04B-BE6D-AF1229CD8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229600" cy="4572000"/>
          </a:xfrm>
        </p:spPr>
        <p:txBody>
          <a:bodyPr/>
          <a:lstStyle/>
          <a:p>
            <a:pPr marL="38100" indent="-38100" eaLnBrk="1" hangingPunct="1"/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Graphics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38100" indent="-38100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Originally the language of communications for engineers, designers, and architects</a:t>
            </a:r>
          </a:p>
          <a:p>
            <a:pPr marL="38100" indent="-38100" eaLnBrk="1" hangingPunct="1"/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Computer-Aided Design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(CAD)   </a:t>
            </a:r>
          </a:p>
          <a:p>
            <a:pPr marL="38100" indent="-38100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A system that uses computers with advanced graphics hardware and software to create precision drawings or technical illustrations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5AC30-9B02-6741-B609-E8A6FA49D0CE}"/>
              </a:ext>
            </a:extLst>
          </p:cNvPr>
          <p:cNvSpPr txBox="1"/>
          <p:nvPr/>
        </p:nvSpPr>
        <p:spPr>
          <a:xfrm>
            <a:off x="1600200" y="5334000"/>
            <a:ext cx="5867400" cy="461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0" dirty="0"/>
              <a:t>What does the term encompass today?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2">
            <a:extLst>
              <a:ext uri="{FF2B5EF4-FFF2-40B4-BE49-F238E27FC236}">
                <a16:creationId xmlns:a16="http://schemas.microsoft.com/office/drawing/2014/main" id="{3C55A29B-091C-3746-97C9-A71EAD818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8B12FA-8DCD-7445-A710-9F4E52450818}" type="slidenum">
              <a:rPr lang="en-US" altLang="en-US" sz="1400"/>
              <a:pPr>
                <a:spcBef>
                  <a:spcPct val="0"/>
                </a:spcBef>
              </a:pPr>
              <a:t>19</a:t>
            </a:fld>
            <a:endParaRPr lang="en-US" altLang="en-US" sz="1400" dirty="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A652D330-D5B2-4147-839F-D530E6514E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91869"/>
            <a:ext cx="7543800" cy="64633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Graphics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5)</a:t>
            </a:r>
            <a: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endParaRPr lang="en-US" altLang="en-US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2" name="Picture 1" descr="A Computer-aided design (CAD) for a building is shown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0"/>
            <a:ext cx="4556760" cy="3146890"/>
          </a:xfrm>
          <a:prstGeom prst="rect">
            <a:avLst/>
          </a:prstGeom>
        </p:spPr>
      </p:pic>
      <p:pic>
        <p:nvPicPr>
          <p:cNvPr id="3" name="Picture 2" descr="An assembly-line machine part created from geometric modeling techniques is shown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05000"/>
            <a:ext cx="3197910" cy="31468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4736" y="5180414"/>
            <a:ext cx="3205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i="0" dirty="0">
                <a:latin typeface="+mn-lt"/>
              </a:rPr>
              <a:t>Geometric </a:t>
            </a:r>
            <a:r>
              <a:rPr lang="en-IN" sz="1600" b="0" i="0" dirty="0" err="1">
                <a:latin typeface="+mn-lt"/>
              </a:rPr>
              <a:t>modeling</a:t>
            </a:r>
            <a:r>
              <a:rPr lang="en-IN" sz="1600" b="0" i="0" dirty="0">
                <a:latin typeface="+mn-lt"/>
              </a:rPr>
              <a:t> techniques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4347432" y="4227786"/>
            <a:ext cx="14173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b="0" i="0" dirty="0">
                <a:cs typeface="Arial" panose="020B0604020202020204" pitchFamily="34" charset="0"/>
              </a:rPr>
              <a:t>© </a:t>
            </a:r>
            <a:r>
              <a:rPr lang="en-IN" sz="900" b="0" i="0" dirty="0" err="1">
                <a:cs typeface="Arial" panose="020B0604020202020204" pitchFamily="34" charset="0"/>
              </a:rPr>
              <a:t>ArtyFree</a:t>
            </a:r>
            <a:r>
              <a:rPr lang="en-IN" sz="900" b="0" i="0" dirty="0">
                <a:cs typeface="Arial" panose="020B0604020202020204" pitchFamily="34" charset="0"/>
              </a:rPr>
              <a:t>/</a:t>
            </a:r>
            <a:r>
              <a:rPr lang="en-IN" sz="900" b="0" i="0" dirty="0" err="1">
                <a:cs typeface="Arial" panose="020B0604020202020204" pitchFamily="34" charset="0"/>
              </a:rPr>
              <a:t>Shutterstock</a:t>
            </a:r>
            <a:endParaRPr lang="en-IN" sz="900" b="0" i="0" dirty="0"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7773826" y="3989006"/>
            <a:ext cx="18949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i="0">
                <a:cs typeface="Arial" panose="020B0604020202020204" pitchFamily="34" charset="0"/>
              </a:rPr>
              <a:t>© Stephen Sweet/</a:t>
            </a:r>
            <a:r>
              <a:rPr lang="en-IN" sz="900" b="0" i="0" dirty="0" err="1">
                <a:cs typeface="Arial" panose="020B0604020202020204" pitchFamily="34" charset="0"/>
              </a:rPr>
              <a:t>Shutterstock</a:t>
            </a:r>
            <a:endParaRPr lang="en-IN" sz="900" b="0" i="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>
            <a:extLst>
              <a:ext uri="{FF2B5EF4-FFF2-40B4-BE49-F238E27FC236}">
                <a16:creationId xmlns:a16="http://schemas.microsoft.com/office/drawing/2014/main" id="{FD079E32-E0EE-554F-B7F5-4637D7A1A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8158F3A-51E7-044A-8E79-914092DFA9BF}" type="slidenum">
              <a:rPr lang="en-US" altLang="en-US" sz="1400"/>
              <a:pPr>
                <a:spcBef>
                  <a:spcPct val="0"/>
                </a:spcBef>
              </a:pPr>
              <a:t>2</a:t>
            </a:fld>
            <a:endParaRPr lang="en-US" altLang="en-US" sz="1400" dirty="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8D6D07B-1F27-0B45-850F-E13CFCEF0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E93F6533-BCF3-394E-B67E-8B4832E4D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Define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simulation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Give examples of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complex systems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Distinguish between continuous and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discrete </a:t>
            </a:r>
            <a:r>
              <a:rPr lang="en-US" altLang="en-US" dirty="0">
                <a:ea typeface="ＭＳ Ｐゴシック" panose="020B0600070205080204" pitchFamily="34" charset="-128"/>
              </a:rPr>
              <a:t>event simulation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Explain how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object-oriented design </a:t>
            </a:r>
            <a:r>
              <a:rPr lang="en-US" altLang="en-US" dirty="0">
                <a:ea typeface="ＭＳ Ｐゴシック" panose="020B0600070205080204" pitchFamily="34" charset="-128"/>
              </a:rPr>
              <a:t>principles can be used in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building 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A1603140-8067-4344-A85A-24B080878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3BE84F-B53F-8A41-9F29-FDCAE17A07D7}" type="slidenum">
              <a:rPr lang="en-US" altLang="en-US" sz="1400"/>
              <a:pPr>
                <a:spcBef>
                  <a:spcPct val="0"/>
                </a:spcBef>
              </a:pPr>
              <a:t>20</a:t>
            </a:fld>
            <a:endParaRPr lang="en-US" altLang="en-US" sz="1400" dirty="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7234C7C-AC81-2248-A78E-70E3643FC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Graphics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5)</a:t>
            </a:r>
          </a:p>
        </p:txBody>
      </p:sp>
      <p:sp>
        <p:nvSpPr>
          <p:cNvPr id="22532" name="Rectangle 5">
            <a:extLst>
              <a:ext uri="{FF2B5EF4-FFF2-40B4-BE49-F238E27FC236}">
                <a16:creationId xmlns:a16="http://schemas.microsoft.com/office/drawing/2014/main" id="{2A595BB7-320F-9C40-B2A2-960C939F5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1371600"/>
            <a:ext cx="3886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b="0" dirty="0"/>
              <a:t>How does light work?</a:t>
            </a:r>
          </a:p>
        </p:txBody>
      </p:sp>
      <p:pic>
        <p:nvPicPr>
          <p:cNvPr id="3" name="Picture 2" descr="A vector diagram represents the following vectors (from left to right): light (L), normal (N), reflection (R), and view (V) vectors. The angles made by (L, N) and (N, R) are theta, and the angle between R and V is alpha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43" y="2362200"/>
            <a:ext cx="4479313" cy="26530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32343" y="5181600"/>
            <a:ext cx="45256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i="0">
                <a:latin typeface="+mn-lt"/>
              </a:rPr>
              <a:t>The normal (N), light (L), view (V), and reflection (R) vectors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64E98313-0D5B-A54F-BB61-99DB16700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2B60B14-A33B-8A48-9B9B-2D2EC1405E00}" type="slidenum">
              <a:rPr lang="en-US" altLang="en-US" sz="1400"/>
              <a:pPr>
                <a:spcBef>
                  <a:spcPct val="0"/>
                </a:spcBef>
              </a:pPr>
              <a:t>21</a:t>
            </a:fld>
            <a:endParaRPr lang="en-US" altLang="en-US" sz="1400" dirty="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DC8DB1FF-D5ED-B64F-84CF-7598D92C2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Graphics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(4 of 5)</a:t>
            </a:r>
          </a:p>
        </p:txBody>
      </p:sp>
      <p:sp>
        <p:nvSpPr>
          <p:cNvPr id="23557" name="Rectangle 6">
            <a:extLst>
              <a:ext uri="{FF2B5EF4-FFF2-40B4-BE49-F238E27FC236}">
                <a16:creationId xmlns:a16="http://schemas.microsoft.com/office/drawing/2014/main" id="{FC591A81-48D0-9442-8F02-698A68676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600200"/>
            <a:ext cx="7010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285750" indent="-285750"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i="0" dirty="0"/>
              <a:t>Shape and surface influence an object’</a:t>
            </a:r>
            <a:r>
              <a:rPr lang="en-US" altLang="ja-JP" sz="2800" i="0" dirty="0"/>
              <a:t>s</a:t>
            </a:r>
          </a:p>
          <a:p>
            <a:pPr>
              <a:spcBef>
                <a:spcPct val="0"/>
              </a:spcBef>
            </a:pPr>
            <a:r>
              <a:rPr lang="en-US" altLang="en-US" sz="2800" i="0" dirty="0"/>
              <a:t>appearance</a:t>
            </a:r>
          </a:p>
          <a:p>
            <a:pPr>
              <a:spcBef>
                <a:spcPct val="0"/>
              </a:spcBef>
            </a:pPr>
            <a:r>
              <a:rPr lang="en-US" altLang="en-US" sz="2800" b="0" i="0" dirty="0"/>
              <a:t>	</a:t>
            </a:r>
            <a:endParaRPr lang="en-US" altLang="en-US" sz="2400" b="0" i="0" dirty="0"/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 b="0" i="0" dirty="0"/>
              <a:t>Equations used to describe planes, spheres,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 b="0" i="0" dirty="0"/>
              <a:t>and cylinders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US" altLang="en-US" sz="2400" b="0" i="0" dirty="0"/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 b="0" i="0" dirty="0"/>
              <a:t>Real world surfaces are rough, which scatter 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 b="0" i="0" dirty="0"/>
              <a:t>light differently, requiring texture mapping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 b="0" i="0" dirty="0"/>
              <a:t>techniques</a:t>
            </a:r>
          </a:p>
          <a:p>
            <a:pPr>
              <a:spcBef>
                <a:spcPct val="0"/>
              </a:spcBef>
              <a:buFontTx/>
              <a:buChar char="•"/>
            </a:pPr>
            <a:endParaRPr lang="en-US" altLang="en-US" sz="2400" b="0" i="0" dirty="0"/>
          </a:p>
          <a:p>
            <a:pPr>
              <a:spcBef>
                <a:spcPct val="0"/>
              </a:spcBef>
            </a:pPr>
            <a:endParaRPr lang="en-US" altLang="en-US" sz="2400" b="0" i="0" dirty="0"/>
          </a:p>
          <a:p>
            <a:pPr>
              <a:spcBef>
                <a:spcPct val="0"/>
              </a:spcBef>
            </a:pPr>
            <a:endParaRPr lang="en-US" altLang="en-US" sz="2400" b="0" i="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18212C29-2A67-D74A-A637-86A3EDB6D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789D73E-1922-054C-8975-DD3210CF9F12}" type="slidenum">
              <a:rPr lang="en-US" altLang="en-US" sz="1400"/>
              <a:pPr>
                <a:spcBef>
                  <a:spcPct val="0"/>
                </a:spcBef>
              </a:pPr>
              <a:t>22</a:t>
            </a:fld>
            <a:endParaRPr lang="en-US" altLang="en-US" sz="1400" dirty="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BB292084-A297-5F44-BA90-9098F3D72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Graphics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(5 of 5)</a:t>
            </a:r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62E90DCE-0B69-1B40-812C-C4717AD3C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2954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285750" indent="-285750"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0" dirty="0">
                <a:solidFill>
                  <a:srgbClr val="FF6600"/>
                </a:solidFill>
              </a:rPr>
              <a:t>Illumination Model</a:t>
            </a:r>
          </a:p>
          <a:p>
            <a:pPr>
              <a:spcBef>
                <a:spcPct val="0"/>
              </a:spcBef>
            </a:pPr>
            <a:r>
              <a:rPr lang="en-US" altLang="en-US" sz="2400" b="0" i="0" dirty="0"/>
              <a:t>Simulation of light interaction at one point</a:t>
            </a:r>
          </a:p>
          <a:p>
            <a:pPr>
              <a:spcBef>
                <a:spcPct val="0"/>
              </a:spcBef>
            </a:pPr>
            <a:r>
              <a:rPr lang="en-US" altLang="en-US" sz="2400" b="0" i="0" dirty="0"/>
              <a:t>on an object</a:t>
            </a:r>
          </a:p>
          <a:p>
            <a:pPr>
              <a:spcBef>
                <a:spcPct val="0"/>
              </a:spcBef>
            </a:pPr>
            <a:endParaRPr lang="en-US" altLang="en-US" sz="2400" b="0" i="0" dirty="0"/>
          </a:p>
          <a:p>
            <a:pPr>
              <a:spcBef>
                <a:spcPct val="0"/>
              </a:spcBef>
            </a:pPr>
            <a:r>
              <a:rPr lang="en-US" altLang="en-US" sz="2400" i="0" dirty="0">
                <a:solidFill>
                  <a:srgbClr val="FF6600"/>
                </a:solidFill>
              </a:rPr>
              <a:t>Shading Model (shading)</a:t>
            </a:r>
          </a:p>
          <a:p>
            <a:pPr>
              <a:spcBef>
                <a:spcPct val="0"/>
              </a:spcBef>
            </a:pPr>
            <a:r>
              <a:rPr lang="en-US" altLang="en-US" sz="2400" b="0" i="0" dirty="0"/>
              <a:t>Process of using an illumination model </a:t>
            </a:r>
          </a:p>
          <a:p>
            <a:pPr>
              <a:spcBef>
                <a:spcPct val="0"/>
              </a:spcBef>
            </a:pPr>
            <a:r>
              <a:rPr lang="en-US" altLang="en-US" sz="2400" b="0" i="0" dirty="0"/>
              <a:t>to determine the appearance of an </a:t>
            </a:r>
          </a:p>
          <a:p>
            <a:pPr>
              <a:spcBef>
                <a:spcPct val="0"/>
              </a:spcBef>
            </a:pPr>
            <a:r>
              <a:rPr lang="en-US" altLang="en-US" sz="2400" b="0" i="0" dirty="0"/>
              <a:t>entire object</a:t>
            </a:r>
          </a:p>
          <a:p>
            <a:pPr>
              <a:spcBef>
                <a:spcPct val="0"/>
              </a:spcBef>
            </a:pPr>
            <a:endParaRPr lang="en-US" altLang="en-US" sz="2400" b="0" i="0" dirty="0">
              <a:solidFill>
                <a:srgbClr val="FF66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 i="0" dirty="0">
                <a:solidFill>
                  <a:srgbClr val="FF6600"/>
                </a:solidFill>
              </a:rPr>
              <a:t>Rendering</a:t>
            </a:r>
          </a:p>
          <a:p>
            <a:pPr>
              <a:spcBef>
                <a:spcPct val="0"/>
              </a:spcBef>
            </a:pPr>
            <a:r>
              <a:rPr lang="en-US" altLang="en-US" sz="2400" b="0" i="0" dirty="0"/>
              <a:t>The process of creating an entire image</a:t>
            </a:r>
          </a:p>
          <a:p>
            <a:pPr>
              <a:spcBef>
                <a:spcPct val="0"/>
              </a:spcBef>
            </a:pPr>
            <a:endParaRPr lang="en-US" altLang="en-US" sz="2400" b="0" i="0" dirty="0"/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972FAEFD-B968-0545-8D5A-2D329CDF0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547769"/>
            <a:ext cx="1752600" cy="198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000" dirty="0"/>
              <a:t>What </a:t>
            </a:r>
          </a:p>
          <a:p>
            <a:pPr algn="ctr">
              <a:spcBef>
                <a:spcPct val="0"/>
              </a:spcBef>
            </a:pPr>
            <a:r>
              <a:rPr lang="en-US" altLang="en-US" sz="2000" dirty="0"/>
              <a:t>is the</a:t>
            </a:r>
          </a:p>
          <a:p>
            <a:pPr algn="ctr">
              <a:spcBef>
                <a:spcPct val="0"/>
              </a:spcBef>
            </a:pPr>
            <a:r>
              <a:rPr lang="en-US" altLang="en-US" sz="2000" dirty="0"/>
              <a:t>problem</a:t>
            </a:r>
          </a:p>
          <a:p>
            <a:pPr algn="ctr">
              <a:spcBef>
                <a:spcPct val="0"/>
              </a:spcBef>
            </a:pPr>
            <a:r>
              <a:rPr lang="en-US" altLang="en-US" sz="2000" dirty="0"/>
              <a:t>with this</a:t>
            </a:r>
          </a:p>
          <a:p>
            <a:pPr algn="ctr">
              <a:spcBef>
                <a:spcPct val="0"/>
              </a:spcBef>
            </a:pPr>
            <a:r>
              <a:rPr lang="en-US" altLang="en-US" sz="2000" dirty="0"/>
              <a:t>model?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2">
            <a:extLst>
              <a:ext uri="{FF2B5EF4-FFF2-40B4-BE49-F238E27FC236}">
                <a16:creationId xmlns:a16="http://schemas.microsoft.com/office/drawing/2014/main" id="{FCAB5FE3-C7C5-9A47-B4E7-5512D04CF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9B742D-B9FE-2444-8E9C-A8B10E65C291}" type="slidenum">
              <a:rPr lang="en-US" altLang="en-US" sz="1400"/>
              <a:pPr>
                <a:spcBef>
                  <a:spcPct val="0"/>
                </a:spcBef>
              </a:pPr>
              <a:t>23</a:t>
            </a:fld>
            <a:endParaRPr lang="en-US" altLang="en-US" sz="1400" dirty="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56F7343E-C28A-FD43-AE98-78EE4B0D18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Modeling Complex Objects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7)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03A7498F-D451-DD49-80E1-7533C7F90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438400"/>
            <a:ext cx="1676400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dirty="0"/>
              <a:t>What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graphics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challenges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are inherent 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in natural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landscapes?</a:t>
            </a:r>
          </a:p>
        </p:txBody>
      </p:sp>
      <p:pic>
        <p:nvPicPr>
          <p:cNvPr id="3" name="Picture 2" descr="A natural computer-generated landscape image of a forest is shown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0"/>
            <a:ext cx="4876800" cy="32772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47800" y="5143805"/>
            <a:ext cx="3962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i="0">
                <a:latin typeface="+mn-lt"/>
              </a:rPr>
              <a:t>A natural computer-generated landscape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7800" y="5548885"/>
            <a:ext cx="4876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i="0" dirty="0">
                <a:cs typeface="Arial" panose="020B0604020202020204" pitchFamily="34" charset="0"/>
              </a:rPr>
              <a:t>Reproduced from Oliver </a:t>
            </a:r>
            <a:r>
              <a:rPr lang="en-IN" sz="900" b="0" i="0" dirty="0" err="1">
                <a:cs typeface="Arial" panose="020B0604020202020204" pitchFamily="34" charset="0"/>
              </a:rPr>
              <a:t>Deussen</a:t>
            </a:r>
            <a:r>
              <a:rPr lang="en-IN" sz="900" b="0" i="0" dirty="0">
                <a:cs typeface="Arial" panose="020B0604020202020204" pitchFamily="34" charset="0"/>
              </a:rPr>
              <a:t>, et. al., “Realistic </a:t>
            </a:r>
            <a:r>
              <a:rPr lang="en-IN" sz="900" b="0" i="0" dirty="0" err="1">
                <a:cs typeface="Arial" panose="020B0604020202020204" pitchFamily="34" charset="0"/>
              </a:rPr>
              <a:t>Modeling</a:t>
            </a:r>
            <a:r>
              <a:rPr lang="en-IN" sz="900" b="0" i="0" dirty="0">
                <a:cs typeface="Arial" panose="020B0604020202020204" pitchFamily="34" charset="0"/>
              </a:rPr>
              <a:t> and Rendering of Plant Ecosystems.” SIGGRAPH (1998): 275-286. © 1998 AMC, Inc. Reprinted by permission. [http://doi.acm.org/10.1145/280814.280898]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2">
            <a:extLst>
              <a:ext uri="{FF2B5EF4-FFF2-40B4-BE49-F238E27FC236}">
                <a16:creationId xmlns:a16="http://schemas.microsoft.com/office/drawing/2014/main" id="{D890328B-2E57-2649-8F57-F6C8881D3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331DB5-DE2A-BB47-8939-CA7C6434CCC8}" type="slidenum">
              <a:rPr lang="en-US" altLang="en-US" sz="1400"/>
              <a:pPr>
                <a:spcBef>
                  <a:spcPct val="0"/>
                </a:spcBef>
              </a:pPr>
              <a:t>24</a:t>
            </a:fld>
            <a:endParaRPr lang="en-US" altLang="en-US" sz="1400" dirty="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D96C5841-F01B-2044-9AE0-B8FDD3527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Modeling Complex Objects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7)</a:t>
            </a:r>
          </a:p>
        </p:txBody>
      </p:sp>
      <p:sp>
        <p:nvSpPr>
          <p:cNvPr id="26631" name="Rectangle 6">
            <a:extLst>
              <a:ext uri="{FF2B5EF4-FFF2-40B4-BE49-F238E27FC236}">
                <a16:creationId xmlns:a16="http://schemas.microsoft.com/office/drawing/2014/main" id="{86C7F3C9-A9D0-6348-92FC-8B617AFE3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562600"/>
            <a:ext cx="335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i="0" dirty="0">
                <a:solidFill>
                  <a:srgbClr val="3333FF"/>
                </a:solidFill>
              </a:rPr>
              <a:t>Figure 14.6</a:t>
            </a:r>
            <a:r>
              <a:rPr lang="en-US" altLang="en-US" sz="1400" i="0" dirty="0"/>
              <a:t> </a:t>
            </a:r>
            <a:r>
              <a:rPr lang="en-US" altLang="en-US" sz="1400" b="0" i="0" dirty="0"/>
              <a:t>Midpoint subdivision</a:t>
            </a:r>
          </a:p>
          <a:p>
            <a:pPr>
              <a:spcBef>
                <a:spcPct val="0"/>
              </a:spcBef>
            </a:pPr>
            <a:r>
              <a:rPr lang="en-US" altLang="en-US" sz="1400" b="0" i="0" dirty="0"/>
              <a:t>for creating fractal terrains</a:t>
            </a:r>
            <a:r>
              <a:rPr lang="en-US" altLang="en-US" sz="1400" i="0" dirty="0"/>
              <a:t> </a:t>
            </a:r>
          </a:p>
        </p:txBody>
      </p:sp>
      <p:pic>
        <p:nvPicPr>
          <p:cNvPr id="2" name="Picture 1" descr="A figure shows a triangle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6" y="1752600"/>
            <a:ext cx="3538728" cy="1438608"/>
          </a:xfrm>
          <a:prstGeom prst="rect">
            <a:avLst/>
          </a:prstGeom>
        </p:spPr>
      </p:pic>
      <p:pic>
        <p:nvPicPr>
          <p:cNvPr id="3" name="Picture 2" descr="A figure shows a triangle with 4 patches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48488"/>
            <a:ext cx="3539508" cy="1441282"/>
          </a:xfrm>
          <a:prstGeom prst="rect">
            <a:avLst/>
          </a:prstGeom>
        </p:spPr>
      </p:pic>
      <p:pic>
        <p:nvPicPr>
          <p:cNvPr id="4" name="Picture 3" descr="A figure shows an irregular triangular terrain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36" y="3499587"/>
            <a:ext cx="3691128" cy="15245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24100" y="5163285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b="0" i="0" dirty="0">
                <a:latin typeface="+mn-lt"/>
                <a:cs typeface="Arial" panose="020B0604020202020204" pitchFamily="34" charset="0"/>
              </a:rPr>
              <a:t>Midpoint sub-division for creating fractal terrains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2">
            <a:extLst>
              <a:ext uri="{FF2B5EF4-FFF2-40B4-BE49-F238E27FC236}">
                <a16:creationId xmlns:a16="http://schemas.microsoft.com/office/drawing/2014/main" id="{205A7BF9-67D4-DF49-B166-96314765E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707F818-9B00-9B4C-97E6-3B4A9B53C2BB}" type="slidenum">
              <a:rPr lang="en-US" altLang="en-US" sz="1400"/>
              <a:pPr>
                <a:spcBef>
                  <a:spcPct val="0"/>
                </a:spcBef>
              </a:pPr>
              <a:t>25</a:t>
            </a:fld>
            <a:endParaRPr lang="en-US" altLang="en-US" sz="1400" dirty="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2E8B8390-F4FA-9D42-9D85-01702E62C7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Modeling Complex Objects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7)</a:t>
            </a:r>
          </a:p>
        </p:txBody>
      </p:sp>
      <p:pic>
        <p:nvPicPr>
          <p:cNvPr id="2" name="Picture 1" descr="A photograph shows the water that is being poured into a glas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94" y="1758351"/>
            <a:ext cx="2100072" cy="3542588"/>
          </a:xfrm>
          <a:prstGeom prst="rect">
            <a:avLst/>
          </a:prstGeom>
        </p:spPr>
      </p:pic>
      <p:pic>
        <p:nvPicPr>
          <p:cNvPr id="3" name="Picture 2" descr="A photograph shows the water that is being poured into a glass, which is half filled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52600"/>
            <a:ext cx="2100072" cy="3542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41094" y="5379018"/>
            <a:ext cx="2560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0" i="0" dirty="0">
                <a:latin typeface="+mn-lt"/>
              </a:rPr>
              <a:t>Water pouring into a glass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41094" y="5730822"/>
            <a:ext cx="44071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i="0">
                <a:cs typeface="Arial" panose="020B0604020202020204" pitchFamily="34" charset="0"/>
              </a:rPr>
              <a:t>Reproduced from Douglas Enright, et. </a:t>
            </a:r>
            <a:r>
              <a:rPr lang="en-IN" sz="900" b="0" i="0" dirty="0">
                <a:cs typeface="Arial" panose="020B0604020202020204" pitchFamily="34" charset="0"/>
              </a:rPr>
              <a:t>al., “Animation and Rendering of complex Water Surfaces.” SIGGRAPH 21 (2002): 275-286. © 2002 AMC, Inc. Reprinted</a:t>
            </a:r>
          </a:p>
          <a:p>
            <a:r>
              <a:rPr lang="en-IN" sz="900" b="0" i="0" dirty="0">
                <a:cs typeface="Arial" panose="020B0604020202020204" pitchFamily="34" charset="0"/>
              </a:rPr>
              <a:t>by permission. [http://doi.acm.org/10.1145/566654.566645]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2">
            <a:extLst>
              <a:ext uri="{FF2B5EF4-FFF2-40B4-BE49-F238E27FC236}">
                <a16:creationId xmlns:a16="http://schemas.microsoft.com/office/drawing/2014/main" id="{AAD825FF-2B7E-7E4F-ADF9-4B84B5CE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8F5C659-16DA-B748-AE9F-E54CC4B7E13E}" type="slidenum">
              <a:rPr lang="en-US" altLang="en-US" sz="1400"/>
              <a:pPr>
                <a:spcBef>
                  <a:spcPct val="0"/>
                </a:spcBef>
              </a:pPr>
              <a:t>26</a:t>
            </a:fld>
            <a:endParaRPr lang="en-US" altLang="en-US" sz="1400" dirty="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33B6CEF8-D9CA-154F-91F8-4887BF323A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Modeling Complex Objects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(4 of 7)</a:t>
            </a:r>
          </a:p>
        </p:txBody>
      </p:sp>
      <p:sp>
        <p:nvSpPr>
          <p:cNvPr id="28676" name="Rectangle 5">
            <a:extLst>
              <a:ext uri="{FF2B5EF4-FFF2-40B4-BE49-F238E27FC236}">
                <a16:creationId xmlns:a16="http://schemas.microsoft.com/office/drawing/2014/main" id="{4B99F8D1-750D-9549-A8F4-F53A80ACC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057400"/>
            <a:ext cx="16002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dirty="0"/>
              <a:t>What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mathematical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technique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is used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in modeling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cloud</a:t>
            </a:r>
          </a:p>
          <a:p>
            <a:pPr algn="ctr">
              <a:spcBef>
                <a:spcPct val="0"/>
              </a:spcBef>
            </a:pPr>
            <a:r>
              <a:rPr lang="en-US" altLang="en-US" sz="1800" dirty="0"/>
              <a:t>formation?</a:t>
            </a:r>
          </a:p>
        </p:txBody>
      </p:sp>
      <p:pic>
        <p:nvPicPr>
          <p:cNvPr id="3" name="Picture 2" descr="A cell-based model of clouds called &quot;Cellular automata&quot; is shown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13560"/>
            <a:ext cx="4511040" cy="33832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47800" y="5257202"/>
            <a:ext cx="30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i="0" dirty="0">
                <a:latin typeface="+mn-lt"/>
              </a:rPr>
              <a:t>Cellular automata-based clouds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7800" y="5656118"/>
            <a:ext cx="45110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i="0" dirty="0">
                <a:latin typeface="+mn-lt"/>
              </a:rPr>
              <a:t>Reproduced from Yoshinori </a:t>
            </a:r>
            <a:r>
              <a:rPr lang="en-IN" sz="900" b="0" i="0" dirty="0" err="1">
                <a:latin typeface="+mn-lt"/>
              </a:rPr>
              <a:t>Dobashi</a:t>
            </a:r>
            <a:r>
              <a:rPr lang="en-IN" sz="900" b="0" i="0" dirty="0">
                <a:latin typeface="+mn-lt"/>
              </a:rPr>
              <a:t>, et. al., “A Simple, Efficient Method for Realistic Animation of Clouds.” SIGGRAPH (2000): 19-28. © 2000 AMC, Inc. Reprinted by permission. [http://doi.acm.org/10.1145/344779.344795]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2">
            <a:extLst>
              <a:ext uri="{FF2B5EF4-FFF2-40B4-BE49-F238E27FC236}">
                <a16:creationId xmlns:a16="http://schemas.microsoft.com/office/drawing/2014/main" id="{237EAAC0-F01D-7F45-8812-D082A916A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E735BA-F42B-9645-BBE8-A0D866490932}" type="slidenum">
              <a:rPr lang="en-US" altLang="en-US" sz="1400"/>
              <a:pPr>
                <a:spcBef>
                  <a:spcPct val="0"/>
                </a:spcBef>
              </a:pPr>
              <a:t>27</a:t>
            </a:fld>
            <a:endParaRPr lang="en-US" altLang="en-US" sz="1400" dirty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EFE56349-3D25-214B-8783-DD2C7B98B4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Modeling Complex Objects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(5 of 7)</a:t>
            </a: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E9D61D03-6EE2-CF41-9DB3-AE4CC45E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105400"/>
            <a:ext cx="32766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b="0" dirty="0"/>
              <a:t>What do smoke and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fire have in common?</a:t>
            </a:r>
          </a:p>
        </p:txBody>
      </p:sp>
      <p:pic>
        <p:nvPicPr>
          <p:cNvPr id="4" name="Picture 3" descr="A photograph of a campfire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38300"/>
            <a:ext cx="2286000" cy="3429000"/>
          </a:xfrm>
          <a:prstGeom prst="rect">
            <a:avLst/>
          </a:prstGeom>
        </p:spPr>
      </p:pic>
      <p:pic>
        <p:nvPicPr>
          <p:cNvPr id="5" name="Picture 4" descr="A photograph shows a blowing smoke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38300"/>
            <a:ext cx="2514600" cy="2514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1222" y="5128018"/>
            <a:ext cx="1154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0" i="0">
                <a:latin typeface="+mn-lt"/>
              </a:rPr>
              <a:t>A campfire</a:t>
            </a:r>
          </a:p>
        </p:txBody>
      </p:sp>
      <p:sp>
        <p:nvSpPr>
          <p:cNvPr id="3" name="Rectangle 2"/>
          <p:cNvSpPr/>
          <p:nvPr/>
        </p:nvSpPr>
        <p:spPr>
          <a:xfrm>
            <a:off x="876300" y="5527291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i="0">
                <a:cs typeface="Arial" panose="020B0604020202020204" pitchFamily="34" charset="0"/>
              </a:rPr>
              <a:t>Reproduced </a:t>
            </a:r>
            <a:r>
              <a:rPr lang="en-IN" sz="900" b="0" i="0" dirty="0" err="1">
                <a:cs typeface="Arial" panose="020B0604020202020204" pitchFamily="34" charset="0"/>
              </a:rPr>
              <a:t>Duc</a:t>
            </a:r>
            <a:r>
              <a:rPr lang="en-IN" sz="900" b="0" i="0" dirty="0">
                <a:cs typeface="Arial" panose="020B0604020202020204" pitchFamily="34" charset="0"/>
              </a:rPr>
              <a:t> </a:t>
            </a:r>
            <a:r>
              <a:rPr lang="en-IN" sz="900" b="0" i="0" dirty="0" err="1">
                <a:cs typeface="Arial" panose="020B0604020202020204" pitchFamily="34" charset="0"/>
              </a:rPr>
              <a:t>Quang</a:t>
            </a:r>
            <a:r>
              <a:rPr lang="en-IN" sz="900" b="0" i="0" dirty="0">
                <a:cs typeface="Arial" panose="020B0604020202020204" pitchFamily="34" charset="0"/>
              </a:rPr>
              <a:t> </a:t>
            </a:r>
            <a:r>
              <a:rPr lang="en-IN" sz="900" b="0" i="0" dirty="0" err="1">
                <a:cs typeface="Arial" panose="020B0604020202020204" pitchFamily="34" charset="0"/>
              </a:rPr>
              <a:t>Nguye</a:t>
            </a:r>
            <a:r>
              <a:rPr lang="en-IN" sz="900" b="0" i="0" dirty="0">
                <a:cs typeface="Arial" panose="020B0604020202020204" pitchFamily="34" charset="0"/>
              </a:rPr>
              <a:t>, et. al., "Physically Based </a:t>
            </a:r>
            <a:r>
              <a:rPr lang="en-IN" sz="900" b="0" i="0" dirty="0" err="1">
                <a:cs typeface="Arial" panose="020B0604020202020204" pitchFamily="34" charset="0"/>
              </a:rPr>
              <a:t>Modeling</a:t>
            </a:r>
            <a:r>
              <a:rPr lang="en-IN" sz="900" b="0" i="0" dirty="0">
                <a:cs typeface="Arial" panose="020B0604020202020204" pitchFamily="34" charset="0"/>
              </a:rPr>
              <a:t> and Animation of Fire." SIGGRAPH (2002):</a:t>
            </a:r>
          </a:p>
          <a:p>
            <a:r>
              <a:rPr lang="en-IN" sz="900" b="0" i="0" dirty="0">
                <a:cs typeface="Arial" panose="020B0604020202020204" pitchFamily="34" charset="0"/>
              </a:rPr>
              <a:t>721-728. © 2002 AMC, Inc. Reprinted by permission. [http://doi.acm.org/10.1145/566570.566643]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7077" y="4216167"/>
            <a:ext cx="15616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0" i="0">
                <a:latin typeface="+mn-lt"/>
              </a:rPr>
              <a:t>Blowing smoke</a:t>
            </a:r>
          </a:p>
        </p:txBody>
      </p:sp>
      <p:sp>
        <p:nvSpPr>
          <p:cNvPr id="7" name="Rectangle 6"/>
          <p:cNvSpPr/>
          <p:nvPr/>
        </p:nvSpPr>
        <p:spPr>
          <a:xfrm>
            <a:off x="4267200" y="4538906"/>
            <a:ext cx="3581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i="0" dirty="0">
                <a:cs typeface="Arial" panose="020B0604020202020204" pitchFamily="34" charset="0"/>
              </a:rPr>
              <a:t>Reproduced Ronald </a:t>
            </a:r>
            <a:r>
              <a:rPr lang="en-IN" sz="900" b="0" i="0" dirty="0" err="1">
                <a:cs typeface="Arial" panose="020B0604020202020204" pitchFamily="34" charset="0"/>
              </a:rPr>
              <a:t>Fedkiw</a:t>
            </a:r>
            <a:r>
              <a:rPr lang="en-IN" sz="900" b="0" i="0" dirty="0">
                <a:cs typeface="Arial" panose="020B0604020202020204" pitchFamily="34" charset="0"/>
              </a:rPr>
              <a:t>, et. al., “ Visual Simulation of Smoke.” SIGGRAPH (2001): 15-22. © 2001 AMC, Inc. Reprinted by permission. [http://doi.acm.org/10.1145/383259.383260]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2">
            <a:extLst>
              <a:ext uri="{FF2B5EF4-FFF2-40B4-BE49-F238E27FC236}">
                <a16:creationId xmlns:a16="http://schemas.microsoft.com/office/drawing/2014/main" id="{166519EA-E199-3343-8D71-4D61DA272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FBBBBA-863D-6045-8F54-041EFBDB898B}" type="slidenum">
              <a:rPr lang="en-US" altLang="en-US" sz="1400"/>
              <a:pPr>
                <a:spcBef>
                  <a:spcPct val="0"/>
                </a:spcBef>
              </a:pPr>
              <a:t>28</a:t>
            </a:fld>
            <a:endParaRPr lang="en-US" altLang="en-US" sz="1400" dirty="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BC3B89A-AE28-D54A-B87F-E7B6EDF6D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Modeling Complex Objects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(6 of 7)</a:t>
            </a:r>
          </a:p>
        </p:txBody>
      </p:sp>
      <p:pic>
        <p:nvPicPr>
          <p:cNvPr id="3" name="Picture 2" descr="A photograph shows a cloth that is draped and folded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600200"/>
            <a:ext cx="5181600" cy="388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19300" y="5528846"/>
            <a:ext cx="5067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i="0">
                <a:latin typeface="+mn-lt"/>
              </a:rPr>
              <a:t>A simulation of cloth showing bending and draping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019300" y="59112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900" b="0" i="0">
                <a:cs typeface="Arial" panose="020B0604020202020204" pitchFamily="34" charset="0"/>
              </a:rPr>
              <a:t>Courtesy of Robert </a:t>
            </a:r>
            <a:r>
              <a:rPr lang="en-IN" sz="900" b="0" i="0" dirty="0" err="1">
                <a:cs typeface="Arial" panose="020B0604020202020204" pitchFamily="34" charset="0"/>
              </a:rPr>
              <a:t>Bridson</a:t>
            </a:r>
            <a:r>
              <a:rPr lang="en-IN" sz="900" b="0" i="0" dirty="0">
                <a:cs typeface="Arial" panose="020B0604020202020204" pitchFamily="34" charset="0"/>
              </a:rPr>
              <a:t>. © 2004 Robert </a:t>
            </a:r>
            <a:r>
              <a:rPr lang="en-IN" sz="900" b="0" i="0" dirty="0" err="1">
                <a:cs typeface="Arial" panose="020B0604020202020204" pitchFamily="34" charset="0"/>
              </a:rPr>
              <a:t>Bridson</a:t>
            </a:r>
            <a:endParaRPr lang="en-IN" sz="900" b="0" i="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2">
            <a:extLst>
              <a:ext uri="{FF2B5EF4-FFF2-40B4-BE49-F238E27FC236}">
                <a16:creationId xmlns:a16="http://schemas.microsoft.com/office/drawing/2014/main" id="{4B0C8E4F-32C3-7248-827F-6740FE00AA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6FB34A5-D01B-0541-AD87-07DA2020931F}" type="slidenum">
              <a:rPr lang="en-US" altLang="en-US" sz="1400"/>
              <a:pPr>
                <a:spcBef>
                  <a:spcPct val="0"/>
                </a:spcBef>
              </a:pPr>
              <a:t>29</a:t>
            </a:fld>
            <a:endParaRPr lang="en-US" altLang="en-US" sz="1400" dirty="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C7A2664E-3F68-F240-BB4A-9D1B533AE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Modeling Complex Objects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(7 of 7)</a:t>
            </a:r>
          </a:p>
        </p:txBody>
      </p:sp>
      <p:sp>
        <p:nvSpPr>
          <p:cNvPr id="31749" name="Text Box 4">
            <a:extLst>
              <a:ext uri="{FF2B5EF4-FFF2-40B4-BE49-F238E27FC236}">
                <a16:creationId xmlns:a16="http://schemas.microsoft.com/office/drawing/2014/main" id="{98320D0E-64F9-AF48-996A-02F0579BE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76400"/>
            <a:ext cx="7239000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0" dirty="0"/>
              <a:t>What is the most difficult object to model?</a:t>
            </a:r>
          </a:p>
          <a:p>
            <a:endParaRPr lang="en-US" altLang="en-US" sz="2800" b="0" dirty="0"/>
          </a:p>
          <a:p>
            <a:r>
              <a:rPr lang="en-US" altLang="en-US" sz="2800" b="0" dirty="0"/>
              <a:t>What is the next step up in complexity?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>
            <a:extLst>
              <a:ext uri="{FF2B5EF4-FFF2-40B4-BE49-F238E27FC236}">
                <a16:creationId xmlns:a16="http://schemas.microsoft.com/office/drawing/2014/main" id="{DED311FD-88A6-E74F-8295-11A5866987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E2DF71-B581-6B41-A544-F184362C30CE}" type="slidenum">
              <a:rPr lang="en-US" altLang="en-US" sz="1400"/>
              <a:pPr>
                <a:spcBef>
                  <a:spcPct val="0"/>
                </a:spcBef>
              </a:pPr>
              <a:t>3</a:t>
            </a:fld>
            <a:endParaRPr lang="en-US" altLang="en-US" sz="1400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00ABCD7-A82B-4C44-A34E-2BA69B10B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0167E18-7C99-CE40-942C-E297B5D0DF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Name and discuss the four parts of a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queuing system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Explain the complexity of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weather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seismic models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 the important issues in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graphics</a:t>
            </a:r>
            <a:r>
              <a:rPr lang="en-US" altLang="en-US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image</a:t>
            </a:r>
            <a:r>
              <a:rPr lang="en-US" altLang="en-US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generation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endParaRPr lang="en-US" altLang="en-US" dirty="0">
              <a:solidFill>
                <a:srgbClr val="3333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B71C8448-E6F9-D34A-AA9B-7ADAA9E9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Computer Gaming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67D948CB-F4BB-244A-98BD-7C0319B4E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534400" cy="5181600"/>
          </a:xfrm>
        </p:spPr>
        <p:txBody>
          <a:bodyPr/>
          <a:lstStyle/>
          <a:p>
            <a:pPr marL="273050" indent="0" eaLnBrk="1" hangingPunct="1"/>
            <a:r>
              <a:rPr lang="en-US" altLang="en-US" sz="2800" b="1" dirty="0">
                <a:ea typeface="ＭＳ Ｐゴシック" panose="020B0600070205080204" pitchFamily="34" charset="-128"/>
              </a:rPr>
              <a:t>Computer gaming is a computer simulation of a virtual world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273050" indent="0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Game designers must have knowledge of the following to make people, objects, and environments behave realistically in a virtual world: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Computer graphics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Artificial intelligence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Human-computer interactions and simulation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Software engineering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Computer security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Fundamentals of mathematics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Laws of physics relating to gravity, elasticity, light, and sound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810051DC-8286-2847-AD0E-58BDC2B4E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6A58583-667B-104D-8F2F-1C007AC3BFCF}" type="slidenum">
              <a:rPr lang="en-US" altLang="en-US" sz="1400"/>
              <a:pPr>
                <a:spcBef>
                  <a:spcPct val="0"/>
                </a:spcBef>
              </a:pPr>
              <a:t>30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A70ABCBB-E3FA-3744-A20A-B2E3C526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Gameplay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57F09CC7-DEE3-E948-8BE0-DEDB401F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4343400"/>
          </a:xfrm>
        </p:spPr>
        <p:txBody>
          <a:bodyPr/>
          <a:lstStyle/>
          <a:p>
            <a:pPr indent="0"/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Gameplay: </a:t>
            </a:r>
            <a:r>
              <a:rPr lang="en-US" altLang="en-US" dirty="0">
                <a:ea typeface="ＭＳ Ｐゴシック" panose="020B0600070205080204" pitchFamily="34" charset="-128"/>
              </a:rPr>
              <a:t>The type of interactions and experiences a player has during the game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Game genres, based on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gameplay,</a:t>
            </a:r>
            <a:r>
              <a:rPr lang="en-US" altLang="en-US" sz="2800" dirty="0">
                <a:ea typeface="ＭＳ Ｐゴシック" panose="020B0600070205080204" pitchFamily="34" charset="-128"/>
              </a:rPr>
              <a:t> include: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Action games			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Shooter games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Action-adventure games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Life-simulation games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Role-playing games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Strategy games</a:t>
            </a:r>
            <a:endParaRPr lang="en-US" altLang="en-US" dirty="0">
              <a:solidFill>
                <a:srgbClr val="3333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43BB3475-4343-7D4B-8F32-CC94FB37F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3400" y="6477000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8DF3FDD-6D02-474E-9CBE-3C49C2723E74}" type="slidenum">
              <a:rPr lang="en-US" altLang="en-US" sz="1400"/>
              <a:pPr>
                <a:spcBef>
                  <a:spcPct val="0"/>
                </a:spcBef>
              </a:pPr>
              <a:t>31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B559D414-BDFC-684B-8A2A-B1DBDA4C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Creating the Virtual World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9C8C4A06-2E06-7648-8F18-8C7D3DD8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572000"/>
          </a:xfrm>
        </p:spPr>
        <p:txBody>
          <a:bodyPr/>
          <a:lstStyle/>
          <a:p>
            <a:pPr indent="0"/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Game Engine	</a:t>
            </a:r>
            <a:r>
              <a:rPr lang="en-US" altLang="en-US" sz="2800" dirty="0">
                <a:ea typeface="ＭＳ Ｐゴシック" panose="020B0600070205080204" pitchFamily="34" charset="-128"/>
              </a:rPr>
              <a:t>A software system within which games can be created </a:t>
            </a:r>
          </a:p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Following functionality provided by tools of a game engine:</a:t>
            </a:r>
          </a:p>
          <a:p>
            <a:pPr marL="854075" indent="0">
              <a:buFontTx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A rendering engine for graphics</a:t>
            </a:r>
          </a:p>
          <a:p>
            <a:pPr marL="854075" indent="0">
              <a:buFontTx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 A physics engine to provide a collision detection system and dynamics simulation</a:t>
            </a:r>
          </a:p>
          <a:p>
            <a:pPr marL="854075" indent="0">
              <a:buFontTx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 A sound-generating component</a:t>
            </a:r>
          </a:p>
          <a:p>
            <a:pPr indent="0">
              <a:buFontTx/>
              <a:buChar char="•"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2B05B7FA-C259-9F45-BB4E-A56AF9F90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FE759BB-062A-7B4B-AB31-0D2E4F1A6B59}" type="slidenum">
              <a:rPr lang="en-US" altLang="en-US" sz="1400"/>
              <a:pPr>
                <a:spcBef>
                  <a:spcPct val="0"/>
                </a:spcBef>
              </a:pPr>
              <a:t>32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28777DC0-AD24-5A43-B98F-666CB913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Creating the Virtual World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0490E032-7E21-6E46-9D30-CE004A797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4876800"/>
          </a:xfrm>
        </p:spPr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Additional functionality resulting from tools of a game engine:</a:t>
            </a:r>
          </a:p>
          <a:p>
            <a:pPr>
              <a:buFontTx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A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scripting language </a:t>
            </a:r>
            <a:r>
              <a:rPr lang="en-US" altLang="en-US" sz="2800" dirty="0">
                <a:ea typeface="ＭＳ Ｐゴシック" panose="020B0600070205080204" pitchFamily="34" charset="-128"/>
              </a:rPr>
              <a:t>apart from the code driving the game</a:t>
            </a:r>
          </a:p>
          <a:p>
            <a:pPr>
              <a:buFontTx/>
              <a:buChar char="•"/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Animation</a:t>
            </a:r>
          </a:p>
          <a:p>
            <a:pPr>
              <a:buFontTx/>
              <a:buChar char="•"/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Artificial intelligence </a:t>
            </a:r>
            <a:r>
              <a:rPr lang="en-US" altLang="en-US" sz="2800" dirty="0">
                <a:ea typeface="ＭＳ Ｐゴシック" panose="020B0600070205080204" pitchFamily="34" charset="-128"/>
              </a:rPr>
              <a:t>algorithms (e.g., path-finding algorithms)</a:t>
            </a:r>
          </a:p>
          <a:p>
            <a:pPr>
              <a:buFontTx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A scene graph that holds the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spatial</a:t>
            </a:r>
            <a:r>
              <a:rPr lang="en-US" altLang="en-US" sz="2800" dirty="0">
                <a:solidFill>
                  <a:srgbClr val="33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representation </a:t>
            </a:r>
            <a:r>
              <a:rPr lang="en-US" altLang="en-US" sz="2800" dirty="0">
                <a:ea typeface="ＭＳ Ｐゴシック" panose="020B0600070205080204" pitchFamily="34" charset="-128"/>
              </a:rPr>
              <a:t>in a graphical sense</a:t>
            </a:r>
            <a:endParaRPr lang="en-US" altLang="en-US" sz="2800" b="1" dirty="0">
              <a:ea typeface="ＭＳ Ｐゴシック" panose="020B0600070205080204" pitchFamily="34" charset="-128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9B8D682A-CBAF-AB4B-A6A4-42328FA84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6C784B-E7BB-5C44-A9E7-E891718C2E29}" type="slidenum">
              <a:rPr lang="en-US" altLang="en-US" sz="1400"/>
              <a:pPr>
                <a:spcBef>
                  <a:spcPct val="0"/>
                </a:spcBef>
              </a:pPr>
              <a:t>33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11345DC1-8894-0641-8A48-4A23678E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543800" cy="12954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Soft Skills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5174F4AD-76D4-6C42-AF0C-E94884CAF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953000"/>
          </a:xfrm>
        </p:spPr>
        <p:txBody>
          <a:bodyPr/>
          <a:lstStyle/>
          <a:p>
            <a:pPr indent="0">
              <a:spcBef>
                <a:spcPts val="1675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High-quality game design and development requires effective use of </a:t>
            </a:r>
            <a:r>
              <a:rPr lang="ja-JP" altLang="en-US" sz="2800" dirty="0">
                <a:ea typeface="ＭＳ Ｐゴシック" panose="020B0600070205080204" pitchFamily="34" charset="-128"/>
              </a:rPr>
              <a:t>“</a:t>
            </a:r>
            <a:r>
              <a:rPr lang="en-US" altLang="ja-JP" sz="2800" dirty="0">
                <a:ea typeface="ＭＳ Ｐゴシック" panose="020B0600070205080204" pitchFamily="34" charset="-128"/>
              </a:rPr>
              <a:t>soft skills</a:t>
            </a:r>
            <a:r>
              <a:rPr lang="ja-JP" altLang="en-US" sz="2800" dirty="0">
                <a:ea typeface="ＭＳ Ｐゴシック" panose="020B0600070205080204" pitchFamily="34" charset="-128"/>
              </a:rPr>
              <a:t>”</a:t>
            </a:r>
            <a:r>
              <a:rPr lang="en-US" altLang="ja-JP" sz="2800" dirty="0">
                <a:ea typeface="ＭＳ Ｐゴシック" panose="020B0600070205080204" pitchFamily="34" charset="-128"/>
              </a:rPr>
              <a:t>:</a:t>
            </a:r>
          </a:p>
          <a:p>
            <a:pPr indent="0">
              <a:spcBef>
                <a:spcPts val="1675"/>
              </a:spcBef>
              <a:buFontTx/>
              <a:buChar char="•"/>
            </a:pP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Effective collaboration </a:t>
            </a:r>
            <a:r>
              <a:rPr lang="en-US" altLang="en-US" sz="2400" dirty="0">
                <a:ea typeface="ＭＳ Ｐゴシック" panose="020B0600070205080204" pitchFamily="34" charset="-128"/>
              </a:rPr>
              <a:t>with designers, programmers, and artists on various technical ideas throughout the entire game design and development process</a:t>
            </a:r>
          </a:p>
          <a:p>
            <a:pPr indent="0">
              <a:spcBef>
                <a:spcPts val="1675"/>
              </a:spcBef>
              <a:buFontTx/>
              <a:buChar char="•"/>
            </a:pP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Flexibility and adaptability </a:t>
            </a:r>
            <a:r>
              <a:rPr lang="en-US" altLang="en-US" sz="2400" dirty="0">
                <a:ea typeface="ＭＳ Ｐゴシック" panose="020B0600070205080204" pitchFamily="34" charset="-128"/>
              </a:rPr>
              <a:t>as the game design constantly evolves and changes throughout the development and production process</a:t>
            </a:r>
          </a:p>
          <a:p>
            <a:pPr indent="0">
              <a:spcBef>
                <a:spcPts val="1675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D6159726-8706-E040-B056-619E68EEC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215BE40-DE71-6A47-8C22-D006F8D25D68}" type="slidenum">
              <a:rPr lang="en-US" altLang="en-US" sz="1400"/>
              <a:pPr>
                <a:spcBef>
                  <a:spcPct val="0"/>
                </a:spcBef>
              </a:pPr>
              <a:t>34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7DAB2044-99C4-1942-86BB-BCF89A7D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7543800" cy="12954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Soft Skills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07D96C3C-E95B-9443-90BC-32D1B0E55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953000"/>
          </a:xfrm>
        </p:spPr>
        <p:txBody>
          <a:bodyPr/>
          <a:lstStyle/>
          <a:p>
            <a:pPr marL="685800">
              <a:spcBef>
                <a:spcPts val="1675"/>
              </a:spcBef>
              <a:buFontTx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Willingness to abandon much of the completed design work when the game’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s story line, mechanics, art, programming, audio, video, and/or scripting requires significant changes</a:t>
            </a:r>
            <a:endParaRPr lang="en-US" altLang="ja-JP" sz="2800" dirty="0">
              <a:ea typeface="ＭＳ Ｐゴシック" panose="020B0600070205080204" pitchFamily="34" charset="-128"/>
            </a:endParaRPr>
          </a:p>
          <a:p>
            <a:pPr marL="685800">
              <a:spcBef>
                <a:spcPct val="0"/>
              </a:spcBef>
            </a:pP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FF594AAA-808C-D246-82F2-9FF0635F5F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B1C9DB-255B-1C41-864D-A77A285BD68E}" type="slidenum">
              <a:rPr lang="en-US" altLang="en-US" sz="1400"/>
              <a:pPr>
                <a:spcBef>
                  <a:spcPct val="0"/>
                </a:spcBef>
              </a:pPr>
              <a:t>35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6BD432E8-2E69-B147-AA60-88B6FFD0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Game Programming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5)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283219A5-5EEA-4A47-A19C-4CCDC2414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After all the design decisions have been finalized, programmers produce the code to create the virtual world of the game</a:t>
            </a:r>
          </a:p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Popular languages include Java, Objective C, C#, and Lua</a:t>
            </a:r>
          </a:p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Some well-established game engineers have created custom languages based on their games (e.g., Epic Games’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 UnrealScript for the Unreal Game)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D082CF4D-92A8-1844-B0EA-7ADD75613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60582A-DE0A-374D-B8E4-B99B7D506F20}" type="slidenum">
              <a:rPr lang="en-US" altLang="en-US" sz="1400"/>
              <a:pPr>
                <a:spcBef>
                  <a:spcPct val="0"/>
                </a:spcBef>
              </a:pPr>
              <a:t>36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7E3328FD-9138-DA4E-B1BA-F1D292AC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75438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Game Programming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5)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D59D18C5-F2B3-7643-B129-DD59B0190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4572000"/>
          </a:xfrm>
        </p:spPr>
        <p:txBody>
          <a:bodyPr/>
          <a:lstStyle/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A variety of application programming interfaces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(APIs</a:t>
            </a:r>
            <a:r>
              <a:rPr lang="en-US" altLang="en-US" sz="2800" dirty="0">
                <a:ea typeface="ＭＳ Ｐゴシック" panose="020B0600070205080204" pitchFamily="34" charset="-128"/>
              </a:rPr>
              <a:t>) and libraries are available to help developers with key programming tasks</a:t>
            </a:r>
          </a:p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The choice of API determines which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vocabulary</a:t>
            </a:r>
            <a:r>
              <a:rPr lang="en-US" altLang="en-US" sz="2800" dirty="0">
                <a:solidFill>
                  <a:srgbClr val="33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and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calling conventions </a:t>
            </a:r>
            <a:r>
              <a:rPr lang="en-US" altLang="en-US" sz="2800" dirty="0">
                <a:ea typeface="ＭＳ Ｐゴシック" panose="020B0600070205080204" pitchFamily="34" charset="-128"/>
              </a:rPr>
              <a:t>the programmer should employ to use the services</a:t>
            </a:r>
          </a:p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The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target game platform </a:t>
            </a:r>
            <a:r>
              <a:rPr lang="en-US" altLang="en-US" sz="2800" dirty="0">
                <a:ea typeface="ＭＳ Ｐゴシック" panose="020B0600070205080204" pitchFamily="34" charset="-128"/>
              </a:rPr>
              <a:t>determines which service the programmer will use; some libraries permit efficient cross-platform development</a:t>
            </a:r>
          </a:p>
          <a:p>
            <a:pPr indent="0"/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AD066AC3-E1EE-A842-9D88-AD460D857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37EEAD8-9248-7645-A0EB-F2B62A9C1748}" type="slidenum">
              <a:rPr lang="en-US" altLang="en-US" sz="1400"/>
              <a:pPr>
                <a:spcBef>
                  <a:spcPct val="0"/>
                </a:spcBef>
              </a:pPr>
              <a:t>37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418220F5-5D1F-9F45-9186-4610034CA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Game Programming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5)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1DBA6B64-2F64-6241-8628-84752FD53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953000"/>
          </a:xfrm>
        </p:spPr>
        <p:txBody>
          <a:bodyPr/>
          <a:lstStyle/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Coding process begins with the creation of </a:t>
            </a:r>
            <a:r>
              <a:rPr lang="ja-JP" altLang="en-US" sz="2800">
                <a:ea typeface="ＭＳ Ｐゴシック" panose="020B0600070205080204" pitchFamily="34" charset="-128"/>
              </a:rPr>
              <a:t>“</a:t>
            </a:r>
            <a:r>
              <a:rPr lang="en-US" altLang="ja-JP" sz="2800" dirty="0">
                <a:ea typeface="ＭＳ Ｐゴシック" panose="020B0600070205080204" pitchFamily="34" charset="-128"/>
              </a:rPr>
              <a:t>the  game loop</a:t>
            </a:r>
            <a:r>
              <a:rPr lang="ja-JP" altLang="en-US" sz="2800">
                <a:ea typeface="ＭＳ Ｐゴシック" panose="020B0600070205080204" pitchFamily="34" charset="-128"/>
              </a:rPr>
              <a:t>”</a:t>
            </a:r>
            <a:endParaRPr lang="en-US" altLang="ja-JP" sz="2800" dirty="0">
              <a:ea typeface="ＭＳ Ｐゴシック" panose="020B0600070205080204" pitchFamily="34" charset="-128"/>
            </a:endParaRPr>
          </a:p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Game loop is responsible for managing the game world, regardless of any input from the user</a:t>
            </a:r>
          </a:p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For example, the game loop might update enemy movement in the game or check for victory/loss conditions</a:t>
            </a:r>
          </a:p>
          <a:p>
            <a:pPr indent="0"/>
            <a:r>
              <a:rPr lang="en-US" altLang="en-US" sz="2800" dirty="0">
                <a:ea typeface="ＭＳ Ｐゴシック" panose="020B0600070205080204" pitchFamily="34" charset="-128"/>
              </a:rPr>
              <a:t>Basically, the game loop manages the simulation</a:t>
            </a:r>
          </a:p>
          <a:p>
            <a:pPr indent="0"/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BEFA2F69-9894-CC4A-AA1C-FE5802AE8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6D0A46-4B9E-DA42-B3FF-45219799F238}" type="slidenum">
              <a:rPr lang="en-US" altLang="en-US" sz="1400"/>
              <a:pPr>
                <a:spcBef>
                  <a:spcPct val="0"/>
                </a:spcBef>
              </a:pPr>
              <a:t>38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B3C2F6DF-9DB1-4441-8CDF-F1E6BD73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Game Programming </a:t>
            </a:r>
            <a:r>
              <a:rPr lang="en-US" altLang="en-US" sz="1800" dirty="0">
                <a:ea typeface="ＭＳ Ｐゴシック" panose="020B0600070205080204" pitchFamily="34" charset="-128"/>
              </a:rPr>
              <a:t>(4 of 5)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6E1CFCB0-2CD4-A54E-B716-06D9C71BE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4800600"/>
          </a:xfrm>
        </p:spPr>
        <p:txBody>
          <a:bodyPr/>
          <a:lstStyle/>
          <a:p>
            <a:pPr indent="0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Large design teams have different programmers focus on different aspects of the game</a:t>
            </a:r>
          </a:p>
          <a:p>
            <a:pPr indent="0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Thus, you might find yourself working as: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junior engine programmer, writing and maintaining code for the game loop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3D software programmer, designing and implementing the 3D graphics component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user-interface programmer, working on the APIs in the game engine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600CC5F1-5023-C14F-A48E-08B1A472E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82BB98-449B-8146-9CAE-7775A81A283C}" type="slidenum">
              <a:rPr lang="en-US" altLang="en-US" sz="1400"/>
              <a:pPr>
                <a:spcBef>
                  <a:spcPct val="0"/>
                </a:spcBef>
              </a:pPr>
              <a:t>39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FC05B401-8D87-B047-8519-7C39AB90A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49DCE88-6AAC-EE47-93B5-EFCC67F9B431}" type="slidenum">
              <a:rPr lang="en-US" altLang="en-US" sz="1400"/>
              <a:pPr>
                <a:spcBef>
                  <a:spcPct val="0"/>
                </a:spcBef>
              </a:pPr>
              <a:t>4</a:t>
            </a:fld>
            <a:endParaRPr lang="en-US" altLang="en-US" sz="1400" dirty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4A4ABF1-BD9F-CA46-A9B2-A1B8C7AB6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(3 of 3)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E9C3B11-1223-CA45-9E2B-ECF82AEFE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Explain the additional concerns for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animation </a:t>
            </a:r>
            <a:r>
              <a:rPr lang="en-US" altLang="en-US" dirty="0">
                <a:ea typeface="ＭＳ Ｐゴシック" panose="020B0600070205080204" pitchFamily="34" charset="-128"/>
              </a:rPr>
              <a:t>versus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single images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 the important issues in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computer</a:t>
            </a:r>
            <a:r>
              <a:rPr lang="en-US" altLang="en-US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gaming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F24A022C-DE55-D742-AEB3-2009ADE3B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7543800" cy="990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Game Programming </a:t>
            </a:r>
            <a:r>
              <a:rPr lang="en-US" altLang="en-US" sz="1800" dirty="0">
                <a:ea typeface="ＭＳ Ｐゴシック" panose="020B0600070205080204" pitchFamily="34" charset="-128"/>
              </a:rPr>
              <a:t>(5 of 5)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7B5E48D1-4719-C840-9CCC-AD0553B6D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indent="0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Collaborating effectively is essential to creating a streamlined, </a:t>
            </a:r>
            <a:r>
              <a:rPr lang="ja-JP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killer</a:t>
            </a:r>
            <a:r>
              <a:rPr lang="ja-JP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computer game </a:t>
            </a:r>
          </a:p>
          <a:p>
            <a:pPr indent="0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Collaboration and cooperation will be necessary because, despite beta testing and demoing, invariably bugs may begin to adversely effect the operation of the game</a:t>
            </a:r>
          </a:p>
          <a:p>
            <a:pPr indent="0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If it is an online game you helped develop, you will be able to perform any fixes without having to interrupt the ongoing action or force the  company to order a costly recall of the game</a:t>
            </a: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5EAAB386-34D1-934C-BB87-62405B7D0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A83E23-1251-1D43-BA55-A3D671764877}" type="slidenum">
              <a:rPr lang="en-US" altLang="en-US" sz="1400"/>
              <a:pPr>
                <a:spcBef>
                  <a:spcPct val="0"/>
                </a:spcBef>
              </a:pPr>
              <a:t>40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A12805D8-5891-CB4A-871E-44BC0024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Ethical Issues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A363245F-1F45-014E-A5B1-7E4A8288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Gaming as an Addiction</a:t>
            </a:r>
          </a:p>
          <a:p>
            <a:pPr eaLnBrk="1" hangingPunct="1"/>
            <a:r>
              <a:rPr lang="en-US" altLang="en-US" sz="2800" i="1" dirty="0">
                <a:ea typeface="ＭＳ Ｐゴシック" panose="020B0600070205080204" pitchFamily="34" charset="-128"/>
              </a:rPr>
              <a:t>	What addictive characteristics does video gaming share with alcohol and drug addiction and other impulse control disorders?</a:t>
            </a:r>
          </a:p>
          <a:p>
            <a:pPr eaLnBrk="1" hangingPunct="1"/>
            <a:r>
              <a:rPr lang="en-US" altLang="en-US" sz="2800" i="1" dirty="0">
                <a:ea typeface="ＭＳ Ｐゴシック" panose="020B0600070205080204" pitchFamily="34" charset="-128"/>
              </a:rPr>
              <a:t>	How are treatment options for video gaming addiction similar and different than treatment for alcohol and drug addiction?</a:t>
            </a:r>
          </a:p>
          <a:p>
            <a:pPr eaLnBrk="1" hangingPunct="1"/>
            <a:r>
              <a:rPr lang="en-US" altLang="en-US" sz="2800" i="1" dirty="0">
                <a:ea typeface="ＭＳ Ｐゴシック" panose="020B0600070205080204" pitchFamily="34" charset="-128"/>
              </a:rPr>
              <a:t>	Is video gaming addiction a formal diagnosis?</a:t>
            </a: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2F25389B-0197-A047-B779-DB39341D2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9E3EEB-C906-3A4A-A1A1-6872C16DC073}" type="slidenum">
              <a:rPr lang="en-US" altLang="en-US" sz="1400"/>
              <a:pPr>
                <a:spcBef>
                  <a:spcPct val="0"/>
                </a:spcBef>
              </a:pPr>
              <a:t>41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2">
            <a:extLst>
              <a:ext uri="{FF2B5EF4-FFF2-40B4-BE49-F238E27FC236}">
                <a16:creationId xmlns:a16="http://schemas.microsoft.com/office/drawing/2014/main" id="{3E46D413-EB2A-254A-B0F6-3C8C5E0DD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6AD0A8-C9FB-574C-9BD0-B739DDE4B768}" type="slidenum">
              <a:rPr lang="en-US" altLang="en-US" sz="1400"/>
              <a:pPr>
                <a:spcBef>
                  <a:spcPct val="0"/>
                </a:spcBef>
              </a:pPr>
              <a:t>42</a:t>
            </a:fld>
            <a:endParaRPr lang="en-US" altLang="en-US" sz="1400" dirty="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DD6903D-A89D-4840-8B1A-30D21C948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Who Am I?</a:t>
            </a:r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4F2BA5CB-01A1-3E41-8308-D1AFEB632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209800"/>
            <a:ext cx="19050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b="0" dirty="0"/>
              <a:t>I am a 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generalist;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I have done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many different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things.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Do you know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for what my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Turing Award </a:t>
            </a:r>
          </a:p>
          <a:p>
            <a:pPr algn="ctr">
              <a:spcBef>
                <a:spcPct val="0"/>
              </a:spcBef>
            </a:pPr>
            <a:r>
              <a:rPr lang="en-US" altLang="en-US" sz="1800" b="0" dirty="0"/>
              <a:t>was given?</a:t>
            </a:r>
          </a:p>
        </p:txBody>
      </p:sp>
      <p:pic>
        <p:nvPicPr>
          <p:cNvPr id="3" name="Picture 2" descr="A photograph of Ivan Sutherland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52600"/>
            <a:ext cx="1981200" cy="3470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81300" y="5334000"/>
            <a:ext cx="2209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900" b="0" i="0" dirty="0"/>
              <a:t>© </a:t>
            </a:r>
            <a:r>
              <a:rPr lang="en-IN" sz="900" b="0" i="0" dirty="0" err="1"/>
              <a:t>Kenichiro</a:t>
            </a:r>
            <a:r>
              <a:rPr lang="en-IN" sz="900" b="0" i="0" dirty="0"/>
              <a:t> Seki/Xinhua Press/Corbis</a:t>
            </a:r>
            <a:endParaRPr lang="en-IN" sz="900" b="0" i="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2">
            <a:extLst>
              <a:ext uri="{FF2B5EF4-FFF2-40B4-BE49-F238E27FC236}">
                <a16:creationId xmlns:a16="http://schemas.microsoft.com/office/drawing/2014/main" id="{A5377894-7838-3840-A1D7-79D4B7D990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AC4D102-E575-E043-9492-218C630DC21A}" type="slidenum">
              <a:rPr lang="en-US" altLang="en-US" sz="1400"/>
              <a:pPr>
                <a:spcBef>
                  <a:spcPct val="0"/>
                </a:spcBef>
              </a:pPr>
              <a:t>43</a:t>
            </a:fld>
            <a:endParaRPr lang="en-US" altLang="en-US" sz="1400" dirty="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EAF4F65-E21A-CD48-A8D0-822ECC80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Do You Know?</a:t>
            </a:r>
          </a:p>
        </p:txBody>
      </p:sp>
      <p:sp>
        <p:nvSpPr>
          <p:cNvPr id="46086" name="Text Box 5">
            <a:extLst>
              <a:ext uri="{FF2B5EF4-FFF2-40B4-BE49-F238E27FC236}">
                <a16:creationId xmlns:a16="http://schemas.microsoft.com/office/drawing/2014/main" id="{7A0BC7D2-3E0C-D54D-A412-789309924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667000"/>
            <a:ext cx="59436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/>
              <a:t>What was the first object-oriented language?</a:t>
            </a:r>
          </a:p>
          <a:p>
            <a:r>
              <a:rPr lang="en-US" altLang="en-US" sz="2000" b="0" dirty="0"/>
              <a:t>What are scientists using to detect tsunamis?</a:t>
            </a:r>
          </a:p>
          <a:p>
            <a:r>
              <a:rPr lang="en-US" altLang="en-US" sz="2000" b="0" dirty="0"/>
              <a:t>Why were there fewer hurricanes than predicted in 2013?</a:t>
            </a:r>
          </a:p>
          <a:p>
            <a:r>
              <a:rPr lang="en-US" altLang="en-US" sz="2000" b="0" dirty="0"/>
              <a:t>Where are Voyager 1 and 2 now?</a:t>
            </a:r>
          </a:p>
          <a:p>
            <a:r>
              <a:rPr lang="en-US" altLang="en-US" sz="2000" b="0" dirty="0"/>
              <a:t>What is haptic technology? Give an example.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>
            <a:extLst>
              <a:ext uri="{FF2B5EF4-FFF2-40B4-BE49-F238E27FC236}">
                <a16:creationId xmlns:a16="http://schemas.microsoft.com/office/drawing/2014/main" id="{D52C4EF5-687D-AB4E-94E8-F501E7496C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338340F-1593-2545-B380-420B55A809AE}" type="slidenum">
              <a:rPr lang="en-US" altLang="en-US" sz="1400"/>
              <a:pPr>
                <a:spcBef>
                  <a:spcPct val="0"/>
                </a:spcBef>
              </a:pPr>
              <a:t>5</a:t>
            </a:fld>
            <a:endParaRPr lang="en-US" altLang="en-US" sz="1400" dirty="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B7443E8-224F-4943-B43B-EFC8A5B221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What Is Simulation?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81D610C8-D082-864E-91C5-5CBBC75AC0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458200" cy="4572000"/>
          </a:xfrm>
        </p:spPr>
        <p:txBody>
          <a:bodyPr/>
          <a:lstStyle/>
          <a:p>
            <a:pPr marL="0" indent="0" eaLnBrk="1" hangingPunct="1"/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Simulation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A model of a complex system and the experimental manipulation of the model to observe the results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Systems that are best suited to being simulated are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dynamic</a:t>
            </a:r>
            <a:r>
              <a:rPr lang="en-US" altLang="en-US" sz="2400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interactive</a:t>
            </a:r>
            <a:r>
              <a:rPr lang="en-US" altLang="en-US" sz="2400" dirty="0">
                <a:ea typeface="ＭＳ Ｐゴシック" panose="020B0600070205080204" pitchFamily="34" charset="-128"/>
              </a:rPr>
              <a:t>, and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complicated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 marL="0" indent="0" eaLnBrk="1" hangingPunct="1"/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Model </a:t>
            </a:r>
          </a:p>
          <a:p>
            <a:pPr marL="0" indent="0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An abstraction of a real system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It is a representation of the objects within the system and the rules that govern the interactions of the objects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>
            <a:extLst>
              <a:ext uri="{FF2B5EF4-FFF2-40B4-BE49-F238E27FC236}">
                <a16:creationId xmlns:a16="http://schemas.microsoft.com/office/drawing/2014/main" id="{C9399982-A6BD-8443-AE23-A9C9CD283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EE1123-3CF7-0047-9A3F-4056B33BC3A4}" type="slidenum">
              <a:rPr lang="en-US" altLang="en-US" sz="1400"/>
              <a:pPr>
                <a:spcBef>
                  <a:spcPct val="0"/>
                </a:spcBef>
              </a:pPr>
              <a:t>6</a:t>
            </a:fld>
            <a:endParaRPr lang="en-US" altLang="en-US" sz="1400" dirty="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0AB90BA-F7C0-DC49-A53F-881AC9BBB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Constructing Models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8D9A60B-5CC7-394B-A778-48F3B55B35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Continuous Simulation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Treats time as continuous 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Expresses changes in terms of a set of differential equations that reflect the relationships among the set of characteristics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Meteorological models fall into this category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BDEAC184-4CE1-794C-A757-5C54A0F37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3BAAA46-BDB6-174C-B334-8FE4F25E72FF}" type="slidenum">
              <a:rPr lang="en-US" altLang="en-US" sz="1400"/>
              <a:pPr>
                <a:spcBef>
                  <a:spcPct val="0"/>
                </a:spcBef>
              </a:pPr>
              <a:t>7</a:t>
            </a:fld>
            <a:endParaRPr lang="en-US" altLang="en-US" sz="1400" dirty="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9CB3FB1-180D-534F-B4E5-71704D9A7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Constructing Models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F0973550-B4F9-8643-840F-157B7BD0F9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/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Discrete Event Simulation</a:t>
            </a:r>
          </a:p>
          <a:p>
            <a:pPr marL="0" indent="0" eaLnBrk="1" hangingPunct="1"/>
            <a:r>
              <a:rPr lang="en-US" altLang="en-US" dirty="0">
                <a:ea typeface="ＭＳ Ｐゴシック" panose="020B0600070205080204" pitchFamily="34" charset="-128"/>
              </a:rPr>
              <a:t>Made up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entities, attributes,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events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Entity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en-US" dirty="0">
                <a:ea typeface="ＭＳ Ｐゴシック" panose="020B0600070205080204" pitchFamily="34" charset="-128"/>
              </a:rPr>
              <a:t>The representation of some </a:t>
            </a:r>
            <a:r>
              <a:rPr lang="en-US" altLang="en-US" b="1" dirty="0">
                <a:ea typeface="ＭＳ Ｐゴシック" panose="020B0600070205080204" pitchFamily="34" charset="-128"/>
              </a:rPr>
              <a:t>object</a:t>
            </a:r>
            <a:r>
              <a:rPr lang="en-US" altLang="en-US" dirty="0">
                <a:ea typeface="ＭＳ Ｐゴシック" panose="020B0600070205080204" pitchFamily="34" charset="-128"/>
              </a:rPr>
              <a:t> in the real system that must be explicitly defined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Attribute</a:t>
            </a:r>
            <a:r>
              <a:rPr lang="en-US" altLang="en-US" dirty="0">
                <a:ea typeface="ＭＳ Ｐゴシック" panose="020B0600070205080204" pitchFamily="34" charset="-128"/>
              </a:rPr>
              <a:t>  Some </a:t>
            </a:r>
            <a:r>
              <a:rPr lang="en-US" altLang="en-US" b="1" dirty="0">
                <a:ea typeface="ＭＳ Ｐゴシック" panose="020B0600070205080204" pitchFamily="34" charset="-128"/>
              </a:rPr>
              <a:t>characteristic</a:t>
            </a:r>
            <a:r>
              <a:rPr lang="en-US" altLang="en-US" dirty="0">
                <a:ea typeface="ＭＳ Ｐゴシック" panose="020B0600070205080204" pitchFamily="34" charset="-128"/>
              </a:rPr>
              <a:t> of a particular entity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Event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An </a:t>
            </a:r>
            <a:r>
              <a:rPr lang="en-US" altLang="en-US" b="1" dirty="0">
                <a:ea typeface="ＭＳ Ｐゴシック" panose="020B0600070205080204" pitchFamily="34" charset="-128"/>
              </a:rPr>
              <a:t>interaction</a:t>
            </a:r>
            <a:r>
              <a:rPr lang="en-US" altLang="en-US" dirty="0">
                <a:ea typeface="ＭＳ Ｐゴシック" panose="020B0600070205080204" pitchFamily="34" charset="-128"/>
              </a:rPr>
              <a:t> between entities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>
            <a:extLst>
              <a:ext uri="{FF2B5EF4-FFF2-40B4-BE49-F238E27FC236}">
                <a16:creationId xmlns:a16="http://schemas.microsoft.com/office/drawing/2014/main" id="{990AB131-09B3-3B45-9961-ADC67DC9D5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9474EE-9630-9A49-A148-A462627F32F8}" type="slidenum">
              <a:rPr lang="en-US" altLang="en-US" sz="1400"/>
              <a:pPr>
                <a:spcBef>
                  <a:spcPct val="0"/>
                </a:spcBef>
              </a:pPr>
              <a:t>8</a:t>
            </a:fld>
            <a:endParaRPr lang="en-US" altLang="en-US" sz="1400" dirty="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01CD02F7-C629-E340-B3FB-2F2C312C1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Queuing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7D267E2-83A4-3643-BB97-1B386FD95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marL="0" indent="0" eaLnBrk="1" hangingPunct="1"/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Queuing System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/>
            <a:r>
              <a:rPr lang="en-US" altLang="en-US" dirty="0">
                <a:ea typeface="ＭＳ Ｐゴシック" panose="020B0600070205080204" pitchFamily="34" charset="-128"/>
              </a:rPr>
              <a:t>A discrete-event model that uses </a:t>
            </a:r>
            <a:r>
              <a:rPr lang="en-US" altLang="en-US" b="1" dirty="0">
                <a:ea typeface="ＭＳ Ｐゴシック" panose="020B0600070205080204" pitchFamily="34" charset="-128"/>
              </a:rPr>
              <a:t>random numbers</a:t>
            </a:r>
            <a:r>
              <a:rPr lang="en-US" altLang="en-US" dirty="0">
                <a:ea typeface="ＭＳ Ｐゴシック" panose="020B0600070205080204" pitchFamily="34" charset="-128"/>
              </a:rPr>
              <a:t> to represent the arrival and duration of events</a:t>
            </a:r>
          </a:p>
          <a:p>
            <a:pPr marL="0" indent="0" eaLnBrk="1" hangingPunct="1"/>
            <a:r>
              <a:rPr lang="en-US" altLang="en-US" dirty="0">
                <a:ea typeface="ＭＳ Ｐゴシック" panose="020B0600070205080204" pitchFamily="34" charset="-128"/>
              </a:rPr>
              <a:t>The system is made up of 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Servers 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Queues of objects to be served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8D9FCB5A-A1B3-FC49-86FF-8EF9ABCCC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191000"/>
            <a:ext cx="16002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b="0" i="0" dirty="0"/>
              <a:t>Please </a:t>
            </a:r>
          </a:p>
          <a:p>
            <a:pPr algn="ctr">
              <a:spcBef>
                <a:spcPct val="0"/>
              </a:spcBef>
            </a:pPr>
            <a:r>
              <a:rPr lang="en-US" altLang="en-US" sz="2400" b="0" i="0" dirty="0"/>
              <a:t>wait!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EC1585D7-0059-A441-910D-44E638ADEE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5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F9C6063-3166-9848-8606-DE3432651468}" type="slidenum">
              <a:rPr lang="en-US" altLang="en-US" sz="1400"/>
              <a:pPr>
                <a:spcBef>
                  <a:spcPct val="0"/>
                </a:spcBef>
              </a:pPr>
              <a:t>9</a:t>
            </a:fld>
            <a:endParaRPr lang="en-US" altLang="en-US" sz="1400" dirty="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1AB2733F-538B-3749-B7F2-6D11691C2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Queuing Systems </a:t>
            </a:r>
            <a:r>
              <a:rPr lang="en-US" altLang="en-US" sz="18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(2 of 4)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7AF15597-D5C3-8548-A8E2-F6F32889E4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r>
              <a:rPr lang="en-US" altLang="en-US" i="1" dirty="0">
                <a:ea typeface="ＭＳ Ｐゴシック" panose="020B0600070205080204" pitchFamily="34" charset="-128"/>
              </a:rPr>
              <a:t>Can you name at least three queuing systems that you interact with every day?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s0_design">
  <a:themeElements>
    <a:clrScheme name="cs0_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s0_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s0_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OS9:Desktop Folder:cs0_design.pot</Template>
  <TotalTime>1663</TotalTime>
  <Words>1858</Words>
  <Application>Microsoft Macintosh PowerPoint</Application>
  <PresentationFormat>On-screen Show (4:3)</PresentationFormat>
  <Paragraphs>341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ＭＳ Ｐゴシック</vt:lpstr>
      <vt:lpstr>Arial</vt:lpstr>
      <vt:lpstr>Times</vt:lpstr>
      <vt:lpstr>cs0_design</vt:lpstr>
      <vt:lpstr>Chapter 14</vt:lpstr>
      <vt:lpstr>Chapter Goals (1 of 3)</vt:lpstr>
      <vt:lpstr>Chapter Goals (2 of 3)</vt:lpstr>
      <vt:lpstr>Chapter Goals (3 of 3)</vt:lpstr>
      <vt:lpstr>What Is Simulation?</vt:lpstr>
      <vt:lpstr>Constructing Models (1 of 2)</vt:lpstr>
      <vt:lpstr>Constructing Models (2 of 2)</vt:lpstr>
      <vt:lpstr>Queuing Systems (1 of 4)</vt:lpstr>
      <vt:lpstr>Queuing Systems (2 of 4)</vt:lpstr>
      <vt:lpstr>Queuing Systems (3 of 4)</vt:lpstr>
      <vt:lpstr>Queuing Systems (4 of 4)</vt:lpstr>
      <vt:lpstr>Meteorological Models (1 of 4)</vt:lpstr>
      <vt:lpstr>Meteorological Models (2 of 4)</vt:lpstr>
      <vt:lpstr>Meteorological Models (3 of 4)</vt:lpstr>
      <vt:lpstr>Meteorological Models (4 of 4)</vt:lpstr>
      <vt:lpstr>Hurricane Tracking</vt:lpstr>
      <vt:lpstr>Computational Biology</vt:lpstr>
      <vt:lpstr>Graphics (1 of 5)</vt:lpstr>
      <vt:lpstr>Graphics (2 of 5) </vt:lpstr>
      <vt:lpstr>Graphics (3 of 5)</vt:lpstr>
      <vt:lpstr>Graphics (4 of 5)</vt:lpstr>
      <vt:lpstr>Graphics (5 of 5)</vt:lpstr>
      <vt:lpstr>Modeling Complex Objects (1 of 7)</vt:lpstr>
      <vt:lpstr>Modeling Complex Objects (2 of 7)</vt:lpstr>
      <vt:lpstr>Modeling Complex Objects (3 of 7)</vt:lpstr>
      <vt:lpstr>Modeling Complex Objects (4 of 7)</vt:lpstr>
      <vt:lpstr>Modeling Complex Objects (5 of 7)</vt:lpstr>
      <vt:lpstr>Modeling Complex Objects (6 of 7)</vt:lpstr>
      <vt:lpstr>Modeling Complex Objects (7 of 7)</vt:lpstr>
      <vt:lpstr>Computer Gaming</vt:lpstr>
      <vt:lpstr>Gameplay</vt:lpstr>
      <vt:lpstr>Creating the Virtual World (1 of 2)</vt:lpstr>
      <vt:lpstr>Creating the Virtual World (2 of 2)</vt:lpstr>
      <vt:lpstr>Soft Skills (1 of 2)</vt:lpstr>
      <vt:lpstr>Soft Skills (2 of 2)</vt:lpstr>
      <vt:lpstr>Game Programming (1 of 5)</vt:lpstr>
      <vt:lpstr>Game Programming (2 of 5) </vt:lpstr>
      <vt:lpstr>Game Programming (3 of 5)</vt:lpstr>
      <vt:lpstr>Game Programming (4 of 5)</vt:lpstr>
      <vt:lpstr>Game Programming (5 of 5)</vt:lpstr>
      <vt:lpstr>Ethical Issues</vt:lpstr>
      <vt:lpstr>Who Am I?</vt:lpstr>
      <vt:lpstr>Do You Know?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 &amp; Bartlett Publishers</dc:creator>
  <cp:lastModifiedBy>Rachel DiMaggio</cp:lastModifiedBy>
  <cp:revision>122</cp:revision>
  <dcterms:created xsi:type="dcterms:W3CDTF">2002-06-09T19:56:08Z</dcterms:created>
  <dcterms:modified xsi:type="dcterms:W3CDTF">2019-01-08T21:38:39Z</dcterms:modified>
</cp:coreProperties>
</file>